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6" r:id="rId9"/>
    <p:sldId id="274" r:id="rId10"/>
    <p:sldId id="27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9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BAB0-228E-4A14-8961-DCFA9BE79F3F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E33F-D9F4-4A79-85B4-4AA93B426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school80.centerstart.ru/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school99.centerstar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school18.centerstart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476672"/>
          <a:ext cx="7632848" cy="4953000"/>
        </p:xfrm>
        <a:graphic>
          <a:graphicData uri="http://schemas.openxmlformats.org/drawingml/2006/table">
            <a:tbl>
              <a:tblPr/>
              <a:tblGrid>
                <a:gridCol w="7632848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 dirty="0" smtClean="0">
                          <a:latin typeface="Cambria"/>
                          <a:ea typeface="Times New Roman"/>
                          <a:cs typeface="Times New Roman"/>
                        </a:rPr>
                        <a:t>ХIV Краснодарского педагогического марафона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 dirty="0" smtClean="0">
                          <a:latin typeface="Cambria"/>
                          <a:ea typeface="Times New Roman"/>
                          <a:cs typeface="Times New Roman"/>
                        </a:rPr>
                        <a:t>«Инновационный опыт муниципальных инновационных площадок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 dirty="0" smtClean="0">
                          <a:latin typeface="Cambria"/>
                          <a:ea typeface="Times New Roman"/>
                          <a:cs typeface="Times New Roman"/>
                        </a:rPr>
                        <a:t>ресурс развития муниципальной системы образования»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cap="all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cap="all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 smtClean="0">
                          <a:latin typeface="Cambria"/>
                          <a:ea typeface="Times New Roman"/>
                          <a:cs typeface="Times New Roman"/>
                        </a:rPr>
                        <a:t>Муниципальное </a:t>
                      </a:r>
                      <a:r>
                        <a:rPr lang="ru-RU" sz="1600" b="1" cap="all" dirty="0">
                          <a:latin typeface="Cambria"/>
                          <a:ea typeface="Times New Roman"/>
                          <a:cs typeface="Times New Roman"/>
                        </a:rPr>
                        <a:t>автономное общеобразовательное учреждение муниципального образования город Краснодар лицей № 64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2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>
                            <a:reflection blurRad="6350" stA="55000" endA="300" endPos="45500" dir="5400000" sy="-100000" algn="bl" rotWithShape="0"/>
                          </a:effectLst>
                          <a:latin typeface="Cambria"/>
                          <a:ea typeface="Times New Roman"/>
                          <a:cs typeface="Times New Roman"/>
                        </a:rPr>
                        <a:t>Развитие цифровой компетентности подростков и их родителей</a:t>
                      </a:r>
                      <a:endParaRPr lang="ru-RU" sz="1100" b="1" dirty="0">
                        <a:effectLst>
                          <a:reflection blurRad="6350" stA="55000" endA="300" endPos="45500" dir="5400000" sy="-100000" algn="bl" rotWithShape="0"/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40352" y="6381329"/>
            <a:ext cx="1224136" cy="36004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Лицей № 64</a:t>
            </a:r>
            <a:endParaRPr lang="ru-RU" sz="14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2777" t="6892" r="13563" b="6267"/>
          <a:stretch>
            <a:fillRect/>
          </a:stretch>
        </p:blipFill>
        <p:spPr bwMode="auto">
          <a:xfrm>
            <a:off x="1547664" y="188640"/>
            <a:ext cx="5544616" cy="367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60107" r="-1627" b="110107"/>
          <a:stretch/>
        </p:blipFill>
        <p:spPr bwMode="auto">
          <a:xfrm>
            <a:off x="249237" y="2027118"/>
            <a:ext cx="889476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0050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+mj-cs"/>
              </a:rPr>
              <a:t>Серия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+mj-cs"/>
              </a:rPr>
              <a:t>медианаров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+mj-cs"/>
              </a:rPr>
              <a:t>, размещенных </a:t>
            </a: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+mj-cs"/>
              </a:rPr>
              <a:t>н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+mj-cs"/>
              </a:rPr>
              <a:t>а сайте лицея по  теме проекта</a:t>
            </a:r>
            <a:endParaRPr lang="ru-RU" sz="2400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Calibri"/>
            </a:endParaRPr>
          </a:p>
          <a:p>
            <a:pPr lvl="0"/>
            <a:r>
              <a:rPr lang="en-US" sz="2400" b="1" u="sng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</a:rPr>
              <a:t>http</a:t>
            </a:r>
            <a:r>
              <a:rPr lang="en-US" sz="2400" b="1" u="sng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</a:rPr>
              <a:t>://school64.centerstart.ru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</a:rPr>
              <a:t>/</a:t>
            </a:r>
            <a:endParaRPr lang="ru-RU" sz="2400" b="1" u="sng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Calibri"/>
              <a:cs typeface="+mj-cs"/>
            </a:endParaRPr>
          </a:p>
          <a:p>
            <a:endParaRPr lang="ru-RU" sz="2400" b="1" dirty="0" smtClean="0"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Calibri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19148"/>
              </p:ext>
            </p:extLst>
          </p:nvPr>
        </p:nvGraphicFramePr>
        <p:xfrm>
          <a:off x="755576" y="476672"/>
          <a:ext cx="7632848" cy="4648200"/>
        </p:xfrm>
        <a:graphic>
          <a:graphicData uri="http://schemas.openxmlformats.org/drawingml/2006/table">
            <a:tbl>
              <a:tblPr/>
              <a:tblGrid>
                <a:gridCol w="7632848"/>
              </a:tblGrid>
              <a:tr h="182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0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4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Спасибо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за внимание!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40352" y="6381329"/>
            <a:ext cx="1224136" cy="36004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Лицей № 64</a:t>
            </a:r>
            <a:endParaRPr lang="ru-RU" sz="14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Calibri"/>
              </a:rPr>
              <a:t>Цель: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</a:rPr>
              <a:t> </a:t>
            </a:r>
            <a:r>
              <a:rPr lang="ru-RU" sz="2400" b="1" dirty="0" smtClean="0">
                <a:latin typeface="Times New Roman"/>
                <a:ea typeface="Calibri"/>
              </a:rPr>
              <a:t>формирование у подростков 7-9 классов МАОУ лицея № 64 и их родителей навыков безопасного поведения при использовании сети Интернет.</a:t>
            </a:r>
            <a:r>
              <a:rPr lang="ru-RU" sz="2000" b="1" dirty="0" smtClean="0">
                <a:latin typeface="Times New Roman"/>
                <a:ea typeface="Calibri"/>
              </a:rPr>
              <a:t/>
            </a:r>
            <a:br>
              <a:rPr lang="ru-RU" sz="2000" b="1" dirty="0" smtClean="0">
                <a:latin typeface="Times New Roman"/>
                <a:ea typeface="Calibri"/>
              </a:rPr>
            </a:b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Calibri"/>
                <a:cs typeface="+mj-cs"/>
              </a:rPr>
              <a:t>Задачи: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 smtClean="0">
                <a:latin typeface="Times New Roman"/>
                <a:ea typeface="Calibri"/>
                <a:cs typeface="+mj-cs"/>
              </a:rPr>
              <a:t>Исследовать уровни цифровой компетентности школьников 7-9 классов МАОУ лицея №64 г. Краснодар  и их родителей. 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 smtClean="0">
                <a:latin typeface="Times New Roman"/>
                <a:ea typeface="Calibri"/>
                <a:cs typeface="+mj-cs"/>
              </a:rPr>
              <a:t>Разработать и реализовать комплекс занятий для подростков направленных на формирование навыков безопасного поведения в Интернете, комплекс классных часов для 7-9 классов, посвященных безопасности в сети Интернет, комплекс уроков по информатике, материалы, направленные на помощь родителям подростков (брошюры, анкеты и так далее).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 smtClean="0">
                <a:latin typeface="Times New Roman"/>
                <a:ea typeface="Calibri"/>
                <a:cs typeface="+mj-cs"/>
              </a:rPr>
              <a:t>Мониторинг эффективности реализуемого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b="1" dirty="0" smtClean="0">
                <a:latin typeface="Times New Roman"/>
                <a:ea typeface="Calibri"/>
                <a:cs typeface="+mj-cs"/>
              </a:rPr>
              <a:t>Реализация сетевого взаимодействия через размещение </a:t>
            </a:r>
            <a:r>
              <a:rPr lang="ru-RU" sz="1800" b="1" dirty="0" err="1" smtClean="0">
                <a:latin typeface="Times New Roman"/>
                <a:ea typeface="Calibri"/>
                <a:cs typeface="+mj-cs"/>
              </a:rPr>
              <a:t>медианаров</a:t>
            </a:r>
            <a:r>
              <a:rPr lang="ru-RU" sz="1800" b="1" dirty="0" smtClean="0">
                <a:latin typeface="Times New Roman"/>
                <a:ea typeface="Calibri"/>
                <a:cs typeface="+mj-cs"/>
              </a:rPr>
              <a:t> на информационном ресурсе лицея. </a:t>
            </a:r>
          </a:p>
          <a:p>
            <a:pPr lvl="0">
              <a:buFont typeface="Wingdings" pitchFamily="2" charset="2"/>
              <a:buChar char="Ø"/>
            </a:pPr>
            <a:endParaRPr lang="ru-RU" sz="1800" dirty="0">
              <a:latin typeface="Times New Roman"/>
              <a:ea typeface="Calibri"/>
              <a:cs typeface="+mj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40352" y="6381329"/>
            <a:ext cx="1224136" cy="36004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Лицей № 64</a:t>
            </a:r>
            <a:endParaRPr lang="ru-RU" sz="14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46167"/>
            <a:ext cx="511256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</a:rPr>
              <a:t>Мероприятия </a:t>
            </a:r>
          </a:p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</a:rPr>
              <a:t>реализации проекта</a:t>
            </a:r>
          </a:p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ru-RU" sz="1400" dirty="0" smtClean="0">
              <a:latin typeface="Times New Roman"/>
              <a:ea typeface="Calibri"/>
              <a:cs typeface="+mj-cs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/>
                <a:ea typeface="Calibri"/>
              </a:rPr>
              <a:t>1. Проведение анкетирования среди родителей «Интернет глазами родителей» 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/>
                <a:ea typeface="Calibri"/>
              </a:rPr>
              <a:t>сентябрь, апрель 2017 года (9 классы)</a:t>
            </a: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/>
              <a:ea typeface="Calibri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/>
                <a:ea typeface="Calibri"/>
                <a:cs typeface="+mj-cs"/>
              </a:rPr>
              <a:t>2. Семинар – практикум для классных руководителей 8-9 классов МАОУ лицея № 64 на тему «Типы поведения подростков в Интернете. Как на это реагировать?»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Times New Roman"/>
                <a:ea typeface="Calibri"/>
                <a:cs typeface="+mj-cs"/>
              </a:rPr>
              <a:t>с 17 по 22 марта 2017 г.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ru-RU" sz="1400" dirty="0" smtClean="0">
              <a:latin typeface="Times New Roman"/>
              <a:ea typeface="Calibri"/>
              <a:cs typeface="+mj-cs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/>
                <a:ea typeface="Calibri"/>
                <a:cs typeface="+mj-cs"/>
              </a:rPr>
              <a:t>3. Открытые уроки  для педагогов МАОУ лицея № 64 «Цифровое потребление. </a:t>
            </a:r>
            <a:r>
              <a:rPr lang="ru-RU" sz="1400" dirty="0" err="1" smtClean="0">
                <a:latin typeface="Times New Roman"/>
                <a:ea typeface="Calibri"/>
                <a:cs typeface="+mj-cs"/>
              </a:rPr>
              <a:t>Интернет-возможности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», «</a:t>
            </a:r>
            <a:r>
              <a:rPr lang="ru-RU" sz="1400" dirty="0" err="1" smtClean="0">
                <a:latin typeface="Times New Roman"/>
                <a:ea typeface="Calibri"/>
                <a:cs typeface="+mj-cs"/>
              </a:rPr>
              <a:t>Онлайн-игры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: ловушки, реальные и виртуальные риски» - учитель информатики Андреева А. И.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Times New Roman"/>
                <a:ea typeface="Calibri"/>
                <a:cs typeface="+mj-cs"/>
              </a:rPr>
              <a:t>15 марта 2017 г.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Times New Roman"/>
              <a:ea typeface="Calibri"/>
              <a:cs typeface="+mj-cs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/>
                <a:ea typeface="Calibri"/>
                <a:cs typeface="+mj-cs"/>
              </a:rPr>
              <a:t>4. Разработка и подготовка к публикации второго номера научно-популярного журнала «Резонанс» (на базе МАОУ лицей № 64)  по направлению «Кибернетика»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Times New Roman"/>
                <a:ea typeface="Calibri"/>
                <a:cs typeface="+mj-cs"/>
              </a:rPr>
              <a:t>январь – апрель 2017г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АСФОТО на сбанер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6632"/>
            <a:ext cx="334837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АСФОТО на сбанер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708920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ttp://school64.centerstart.ru/sites/school64.centerstart.ru/files/images/2016-2017/large.jpg"/>
          <p:cNvPicPr>
            <a:picLocks noChangeAspect="1" noChangeArrowheads="1"/>
          </p:cNvPicPr>
          <p:nvPr/>
        </p:nvPicPr>
        <p:blipFill>
          <a:blip r:embed="rId4" cstate="print"/>
          <a:srcRect r="28601" b="80685"/>
          <a:stretch>
            <a:fillRect/>
          </a:stretch>
        </p:blipFill>
        <p:spPr bwMode="auto">
          <a:xfrm>
            <a:off x="2195736" y="5301208"/>
            <a:ext cx="2636601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072905"/>
            <a:ext cx="892899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/>
                <a:ea typeface="Calibri"/>
                <a:cs typeface="+mj-cs"/>
              </a:rPr>
              <a:t>5. Педагогический совет «Сохранение жизни и здоровья обучающихся – приоритетная задача ОО» с участием заместителя директора, педагога – психолога МБУ ЦПП МСП  «Детство» Поздняковой Е.С.  на тему «Безопасность подростков в социальных сетях»  </a:t>
            </a:r>
            <a:r>
              <a:rPr lang="ru-RU" sz="1400" b="1" dirty="0" smtClean="0">
                <a:latin typeface="Times New Roman"/>
                <a:ea typeface="Calibri"/>
                <a:cs typeface="+mj-cs"/>
              </a:rPr>
              <a:t>31 октября 2016 года.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Times New Roman"/>
              <a:ea typeface="Calibri"/>
              <a:cs typeface="+mj-cs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/>
                <a:ea typeface="Calibri"/>
                <a:cs typeface="+mj-cs"/>
              </a:rPr>
              <a:t>6. Родительские лектории с заместителем химико</a:t>
            </a:r>
            <a:r>
              <a:rPr lang="ru-RU" sz="1400" dirty="0">
                <a:latin typeface="Times New Roman"/>
                <a:ea typeface="Calibri"/>
                <a:cs typeface="+mj-cs"/>
              </a:rPr>
              <a:t>-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токсикологической лаборатории ГБУЗ «Наркологический диспансер» Минздрава Краснодарского края Светличной Е.В.  </a:t>
            </a:r>
            <a:r>
              <a:rPr lang="ru-RU" sz="1400" b="1" dirty="0" smtClean="0">
                <a:latin typeface="Times New Roman"/>
                <a:ea typeface="Calibri"/>
                <a:cs typeface="+mj-cs"/>
              </a:rPr>
              <a:t>13 января 2017 года.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Times New Roman"/>
              <a:ea typeface="Calibri"/>
              <a:cs typeface="+mj-cs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/>
                <a:ea typeface="Calibri"/>
                <a:cs typeface="+mj-cs"/>
              </a:rPr>
              <a:t>7. Проведение классных часов в рамках развития цифровой компетентности учащихся 7-9 классов, разработанных учителями лицея.  </a:t>
            </a:r>
            <a:r>
              <a:rPr lang="ru-RU" sz="1400" b="1" dirty="0" smtClean="0">
                <a:latin typeface="Times New Roman"/>
                <a:ea typeface="Calibri"/>
                <a:cs typeface="+mj-cs"/>
              </a:rPr>
              <a:t>2016-2017 учебный год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latin typeface="Times New Roman"/>
              <a:ea typeface="Calibri"/>
              <a:cs typeface="+mj-cs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/>
                <a:ea typeface="Calibri"/>
                <a:cs typeface="+mj-cs"/>
              </a:rPr>
              <a:t>8. Публикация статей в журнале «Педагогический вестник Кубани» </a:t>
            </a:r>
            <a:r>
              <a:rPr lang="ru-RU" sz="1400" b="1" dirty="0" smtClean="0">
                <a:latin typeface="Times New Roman"/>
                <a:ea typeface="Calibri"/>
                <a:cs typeface="+mj-cs"/>
              </a:rPr>
              <a:t>28 февраля 2017г., </a:t>
            </a:r>
            <a:r>
              <a:rPr lang="ru-RU" sz="1400" dirty="0">
                <a:latin typeface="Times New Roman"/>
                <a:ea typeface="Calibri"/>
                <a:cs typeface="+mj-cs"/>
              </a:rPr>
              <a:t>в сборнике 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«Материалы </a:t>
            </a:r>
            <a:r>
              <a:rPr lang="ru-RU" sz="1400" dirty="0">
                <a:latin typeface="Times New Roman"/>
                <a:ea typeface="Calibri"/>
                <a:cs typeface="+mj-cs"/>
              </a:rPr>
              <a:t>I Международной научно-практической конференции «Актуальные проблемы научного знания. Новые технологии 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ТЭК-2017» </a:t>
            </a:r>
            <a:r>
              <a:rPr lang="ru-RU" sz="1400" b="1" dirty="0" smtClean="0">
                <a:latin typeface="Times New Roman"/>
                <a:ea typeface="Calibri"/>
                <a:cs typeface="+mj-cs"/>
              </a:rPr>
              <a:t>21-22 </a:t>
            </a:r>
            <a:r>
              <a:rPr lang="ru-RU" sz="1400" b="1" dirty="0">
                <a:latin typeface="Times New Roman"/>
                <a:ea typeface="Calibri"/>
                <a:cs typeface="+mj-cs"/>
              </a:rPr>
              <a:t>апреля </a:t>
            </a:r>
            <a:r>
              <a:rPr lang="ru-RU" sz="1400" b="1" dirty="0" smtClean="0">
                <a:latin typeface="Times New Roman"/>
                <a:ea typeface="Calibri"/>
                <a:cs typeface="+mj-cs"/>
              </a:rPr>
              <a:t>2017г., 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в сборнике «Психолого-педагогические </a:t>
            </a:r>
            <a:r>
              <a:rPr lang="ru-RU" sz="1400" dirty="0">
                <a:latin typeface="Times New Roman"/>
                <a:ea typeface="Calibri"/>
                <a:cs typeface="+mj-cs"/>
              </a:rPr>
              <a:t>проблемы развития личности в современных условиях: материалы III Всероссийской заочной научно-практической 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конференции» </a:t>
            </a:r>
            <a:r>
              <a:rPr lang="ru-RU" sz="1400" b="1" dirty="0" smtClean="0">
                <a:latin typeface="Times New Roman"/>
                <a:ea typeface="Calibri"/>
                <a:cs typeface="+mj-cs"/>
              </a:rPr>
              <a:t>15 </a:t>
            </a:r>
            <a:r>
              <a:rPr lang="ru-RU" sz="1400" b="1" dirty="0">
                <a:latin typeface="Times New Roman"/>
                <a:ea typeface="Calibri"/>
                <a:cs typeface="+mj-cs"/>
              </a:rPr>
              <a:t>марта 2017 г</a:t>
            </a:r>
            <a:r>
              <a:rPr lang="ru-RU" sz="1400" dirty="0" smtClean="0">
                <a:latin typeface="Times New Roman"/>
                <a:ea typeface="Calibri"/>
                <a:cs typeface="+mj-cs"/>
              </a:rPr>
              <a:t>., педагогическом издании "</a:t>
            </a:r>
            <a:r>
              <a:rPr lang="ru-RU" sz="1400" dirty="0">
                <a:latin typeface="Times New Roman"/>
                <a:ea typeface="Calibri"/>
                <a:cs typeface="+mj-cs"/>
              </a:rPr>
              <a:t>Учительская газета", </a:t>
            </a:r>
            <a:r>
              <a:rPr lang="ru-RU" sz="1400" b="1" dirty="0">
                <a:latin typeface="Times New Roman"/>
                <a:ea typeface="Calibri"/>
                <a:cs typeface="+mj-cs"/>
              </a:rPr>
              <a:t>№ 26 (10679) от 27 июня 2017 года. </a:t>
            </a:r>
            <a:endParaRPr lang="ru-RU" sz="1400" b="1" dirty="0" smtClean="0">
              <a:latin typeface="Times New Roman"/>
              <a:ea typeface="Calibri"/>
              <a:cs typeface="+mj-cs"/>
            </a:endParaRPr>
          </a:p>
        </p:txBody>
      </p:sp>
      <p:pic>
        <p:nvPicPr>
          <p:cNvPr id="5" name="Рисунок 4" descr="IMG-20161114-WA0010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937865" y="100302"/>
            <a:ext cx="2619538" cy="178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281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1763688" y="100302"/>
            <a:ext cx="2592288" cy="1769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49973"/>
              </p:ext>
            </p:extLst>
          </p:nvPr>
        </p:nvGraphicFramePr>
        <p:xfrm>
          <a:off x="323528" y="908720"/>
          <a:ext cx="8352928" cy="457200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  <a:tableStyleId>{D7AC3CCA-C797-4891-BE02-D94E43425B78}</a:tableStyleId>
              </a:tblPr>
              <a:tblGrid>
                <a:gridCol w="2171762"/>
                <a:gridCol w="1837644"/>
                <a:gridCol w="959146"/>
                <a:gridCol w="720080"/>
                <a:gridCol w="2664296"/>
              </a:tblGrid>
              <a:tr h="2011680">
                <a:tc>
                  <a:txBody>
                    <a:bodyPr/>
                    <a:lstStyle/>
                    <a:p>
                      <a:pPr marL="0" lvl="0" indent="179388" algn="ctr" fontAlgn="base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VII открытый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Краснодарский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педагогических инициатив «Новые идеи — новой школе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включено в план КНМЦ)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Любовь Ивановна Спицына, учитель физики лицея № 64, мастер-класс «Активизация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исследова-тельской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деятельности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обучающихся»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Краснодар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20-21 февраля 2017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Работники системы образования, руководители и специалисты территориальных методических служб, руководители и представители краевых инновационных площадок Краснодарского края (КИП), руководители и заместители руководителей муниципальных инновационных площадок города Краснодара (МИП), представители 19 районов края и гости из Екатеринбурга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</a:tr>
              <a:tr h="1140064">
                <a:tc>
                  <a:txBody>
                    <a:bodyPr/>
                    <a:lstStyle/>
                    <a:p>
                      <a:pPr marL="0" lvl="0" indent="268288" algn="ctr" fontAlgn="base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Международная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 конференция «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Психолого-педагогическое сопровождение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личности в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образовании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: союз науки и практики»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Андреева Алия Исмаиловна, учитель информатики лицея №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Москва,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онлайн-школа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Фоксфорд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дистан-ционно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26 февраля 2017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Учителя и методисты ОО различных субъектов РФ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</a:tr>
              <a:tr h="827258">
                <a:tc>
                  <a:txBody>
                    <a:bodyPr/>
                    <a:lstStyle/>
                    <a:p>
                      <a:pPr marL="0" indent="179388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XI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«Воспитание в новой школе: поиск продолжается»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Лапшина Виктория Николаевна, заместитель директора по учебно-воспитательной работе. Тема: «Развитие цифровой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компетенстности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учащихся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Краснодар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 февраля по 20 октября 2017 года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образовательные организации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886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</a:rPr>
              <a:t>Представление опыта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  <a:ea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244661"/>
            <a:ext cx="8784976" cy="1708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Открытый урок по теме «Развитие цифровой компетентности учащихся 8 класса»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(включен в план КНМЦ)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Андреева Али Исмаиловна,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информатики и ИКТ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МАОУ лицея №64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мая 2017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учителей информатики муниципальных ОО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58355"/>
            <a:ext cx="8784976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XIV Краснодарский педагогический марафон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Яковенко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Валерий Александрович, учитель физики;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Андреева Алия Исмаиловна, учитель информатики и ИКТ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Краснодар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 – май 2017 года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3501008"/>
            <a:ext cx="8784976" cy="24314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полученных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лицеем,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научного руководителя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канд. психол.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ук, педагога-психолога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роновой Юлии Анатольевны: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расширенное методическое объединение педагогов-психологов г. Краснодара </a:t>
            </a:r>
            <a:r>
              <a:rPr lang="ru-RU" sz="1600" b="1" baseline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теме «Интернет-зависимость. Как победить виртуального врага?» (15.02.2017 года)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расширенное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заседание методического объединения педагогов-психологов ОО г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Краснодара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теме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«Общение с незнакомцами в Интернете. Риски и правила поведения» (23.03.2017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года)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018545"/>
            <a:ext cx="61206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Договор о сотрудничестве с </a:t>
            </a:r>
            <a:r>
              <a:rPr lang="ru-RU" b="1" dirty="0" smtClean="0">
                <a:latin typeface="Times New Roman"/>
                <a:ea typeface="Calibri"/>
                <a:cs typeface="+mj-cs"/>
              </a:rPr>
              <a:t>ФГБОУ ВПО «Кубанский государственный аграрный университет» </a:t>
            </a:r>
            <a:r>
              <a:rPr lang="ru-RU" dirty="0" smtClean="0">
                <a:latin typeface="Times New Roman"/>
                <a:ea typeface="Calibri"/>
                <a:cs typeface="+mj-cs"/>
              </a:rPr>
              <a:t>(от 28.08.2015)</a:t>
            </a:r>
          </a:p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endParaRPr lang="ru-RU" dirty="0" smtClean="0">
              <a:latin typeface="Times New Roman"/>
              <a:ea typeface="Calibri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Договор о сотрудничестве </a:t>
            </a:r>
            <a:r>
              <a:rPr lang="ru-RU" b="1" dirty="0" smtClean="0">
                <a:latin typeface="Times New Roman"/>
                <a:ea typeface="Calibri"/>
                <a:cs typeface="+mj-cs"/>
              </a:rPr>
              <a:t>с ФГБОУ ВПО «Кубанский государственный университет» </a:t>
            </a:r>
            <a:r>
              <a:rPr lang="ru-RU" dirty="0" smtClean="0">
                <a:latin typeface="Times New Roman"/>
                <a:ea typeface="Calibri"/>
                <a:cs typeface="+mj-cs"/>
              </a:rPr>
              <a:t>(от 29.08.2015)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latin typeface="Times New Roman"/>
              <a:ea typeface="Calibri"/>
              <a:cs typeface="+mj-cs"/>
            </a:endParaRPr>
          </a:p>
        </p:txBody>
      </p:sp>
      <p:pic>
        <p:nvPicPr>
          <p:cNvPr id="3" name="Рисунок 2" descr="P_20170411_150528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353" r="7043"/>
          <a:stretch>
            <a:fillRect/>
          </a:stretch>
        </p:blipFill>
        <p:spPr>
          <a:xfrm rot="5400000">
            <a:off x="4497951" y="2980398"/>
            <a:ext cx="2666314" cy="197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_20170411_150542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64621" r="11165"/>
          <a:stretch>
            <a:fillRect/>
          </a:stretch>
        </p:blipFill>
        <p:spPr>
          <a:xfrm rot="5400000">
            <a:off x="5141598" y="4479342"/>
            <a:ext cx="1198121" cy="2783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_20170411_150805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4725" r="9738"/>
          <a:stretch>
            <a:fillRect/>
          </a:stretch>
        </p:blipFill>
        <p:spPr>
          <a:xfrm rot="5400000">
            <a:off x="6593826" y="842314"/>
            <a:ext cx="2720799" cy="1876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_20170411_150812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l="21262" t="2001" r="40938"/>
          <a:stretch>
            <a:fillRect/>
          </a:stretch>
        </p:blipFill>
        <p:spPr>
          <a:xfrm rot="5400000">
            <a:off x="7044960" y="2637841"/>
            <a:ext cx="1678816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" y="220114"/>
            <a:ext cx="7200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+mj-cs"/>
              </a:rPr>
              <a:t>Организация сетевого взаимодействия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6" y="3140968"/>
            <a:ext cx="483849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Договор о сотрудничестве 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с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ФГБОУ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ВО</a:t>
            </a:r>
          </a:p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«Кубанский государственный</a:t>
            </a:r>
          </a:p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технологический университет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» </a:t>
            </a:r>
            <a:endParaRPr lang="ru-RU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с ноября 2017 года)</a:t>
            </a:r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220114"/>
            <a:ext cx="7200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</a:rPr>
              <a:t>Организация сетевого взаимодействия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92740" y="801192"/>
            <a:ext cx="8532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Сетевое сотрудничество, обмен опытом работы, использование материалов инновационного проекта образовательными организациями  города Краснодара</a:t>
            </a:r>
          </a:p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МБОУ СОШ № 80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и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 99, МАОУ гимназией № 18</a:t>
            </a:r>
          </a:p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sz="1200" b="1" dirty="0">
                <a:solidFill>
                  <a:prstClr val="black"/>
                </a:solidFill>
                <a:latin typeface="Times New Roman"/>
                <a:ea typeface="Calibri"/>
                <a:hlinkClick r:id="rId2"/>
              </a:rPr>
              <a:t>http://school99.centerstart.ru</a:t>
            </a:r>
            <a:r>
              <a:rPr lang="en-US" sz="1200" b="1" dirty="0" smtClean="0">
                <a:solidFill>
                  <a:prstClr val="black"/>
                </a:solidFill>
                <a:latin typeface="Times New Roman"/>
                <a:ea typeface="Calibri"/>
                <a:hlinkClick r:id="rId2"/>
              </a:rPr>
              <a:t>/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sz="1200" b="1" dirty="0">
                <a:solidFill>
                  <a:prstClr val="black"/>
                </a:solidFill>
                <a:latin typeface="Times New Roman"/>
                <a:ea typeface="Calibri"/>
                <a:hlinkClick r:id="rId3"/>
              </a:rPr>
              <a:t>http://school80.centerstart.ru</a:t>
            </a:r>
            <a:r>
              <a:rPr lang="en-US" sz="1200" b="1" dirty="0" smtClean="0">
                <a:solidFill>
                  <a:prstClr val="black"/>
                </a:solidFill>
                <a:latin typeface="Times New Roman"/>
                <a:ea typeface="Calibri"/>
                <a:hlinkClick r:id="rId3"/>
              </a:rPr>
              <a:t>/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marL="0" lvl="5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sz="1200" b="1" dirty="0">
                <a:solidFill>
                  <a:prstClr val="black"/>
                </a:solidFill>
                <a:latin typeface="Times New Roman"/>
                <a:ea typeface="Calibri"/>
                <a:hlinkClick r:id="rId4"/>
              </a:rPr>
              <a:t>http://school18.centerstart.ru</a:t>
            </a:r>
            <a:r>
              <a:rPr lang="en-US" sz="1200" b="1" dirty="0" smtClean="0">
                <a:solidFill>
                  <a:prstClr val="black"/>
                </a:solidFill>
                <a:latin typeface="Times New Roman"/>
                <a:ea typeface="Calibri"/>
                <a:hlinkClick r:id="rId4"/>
              </a:rPr>
              <a:t>/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12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48880"/>
            <a:ext cx="3114228" cy="217948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2772815" cy="201581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60" y="2564904"/>
            <a:ext cx="3107330" cy="214791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79" y="4437112"/>
            <a:ext cx="2754188" cy="201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286492"/>
            <a:ext cx="878497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+mj-cs"/>
              </a:rPr>
              <a:t>РЕЗУЛЬТАТЫ НАШЕГО ПРОЕКТА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 Black" panose="020B0A04020102020204" pitchFamily="34" charset="0"/>
                <a:ea typeface="Calibri"/>
                <a:cs typeface="+mj-cs"/>
              </a:rPr>
              <a:t>методические рекомендации, включающие методические разработки по следующим направлениям: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/>
              <a:ea typeface="Calibri"/>
              <a:cs typeface="+mj-cs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Анализ анкетирования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«Уроки цифровой грамотности» (включая программу)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Классные часы для учащихся 7-9 классов, посвященные безопасности в сети Интернет.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Комплекс разработок в помощь учащимся, учителям и родителям подростков (памятки, брошюры, анкеты и так далее)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Серия уроков по информатике (включая обоснование использования тех или иных методов и приемов)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latin typeface="Times New Roman"/>
                <a:ea typeface="Calibri"/>
                <a:cs typeface="+mj-cs"/>
              </a:rPr>
              <a:t>Проектная деятельность учащихся по одному из направлений. </a:t>
            </a:r>
          </a:p>
          <a:p>
            <a:pPr marL="538163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i="1" dirty="0" smtClean="0">
                <a:latin typeface="Times New Roman"/>
                <a:ea typeface="Calibri"/>
                <a:cs typeface="+mj-cs"/>
              </a:rPr>
              <a:t>Проектная работа «Виртуальная прогулка по лицею»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6242" r="65064" b="7676"/>
          <a:stretch/>
        </p:blipFill>
        <p:spPr bwMode="auto">
          <a:xfrm>
            <a:off x="1187624" y="4441476"/>
            <a:ext cx="1440159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7691" r="37660" b="6552"/>
          <a:stretch/>
        </p:blipFill>
        <p:spPr bwMode="auto">
          <a:xfrm>
            <a:off x="2699793" y="4693485"/>
            <a:ext cx="1440160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7695" r="37981" b="6819"/>
          <a:stretch/>
        </p:blipFill>
        <p:spPr bwMode="auto">
          <a:xfrm>
            <a:off x="5220072" y="4726551"/>
            <a:ext cx="1440160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8832" r="37660" b="4273"/>
          <a:stretch/>
        </p:blipFill>
        <p:spPr bwMode="auto">
          <a:xfrm>
            <a:off x="6732240" y="4403359"/>
            <a:ext cx="1440160" cy="209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909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Цель: формирование у подростков 7-9 классов МАОУ лицея № 64 и их родителей навыков безопасного поведения при использовании сети Интернет.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Тарышева Ольга Николаевна</cp:lastModifiedBy>
  <cp:revision>21</cp:revision>
  <dcterms:created xsi:type="dcterms:W3CDTF">2016-02-28T18:02:47Z</dcterms:created>
  <dcterms:modified xsi:type="dcterms:W3CDTF">2018-03-14T04:44:13Z</dcterms:modified>
</cp:coreProperties>
</file>