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0"/>
  </p:notesMasterIdLst>
  <p:sldIdLst>
    <p:sldId id="259" r:id="rId2"/>
    <p:sldId id="296" r:id="rId3"/>
    <p:sldId id="301" r:id="rId4"/>
    <p:sldId id="302" r:id="rId5"/>
    <p:sldId id="303" r:id="rId6"/>
    <p:sldId id="299" r:id="rId7"/>
    <p:sldId id="273" r:id="rId8"/>
    <p:sldId id="276" r:id="rId9"/>
    <p:sldId id="274" r:id="rId10"/>
    <p:sldId id="275" r:id="rId11"/>
    <p:sldId id="278" r:id="rId12"/>
    <p:sldId id="279" r:id="rId13"/>
    <p:sldId id="295" r:id="rId14"/>
    <p:sldId id="272" r:id="rId15"/>
    <p:sldId id="305" r:id="rId16"/>
    <p:sldId id="306" r:id="rId17"/>
    <p:sldId id="300" r:id="rId18"/>
    <p:sldId id="286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7A26F5-0052-4177-BF14-EB42D1E93AC6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5ACEA4-83B7-4593-8BEC-337FD231790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319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CEA4-83B7-4593-8BEC-337FD2317902}" type="slidenum">
              <a:rPr lang="ru-RU" smtClean="0">
                <a:solidFill>
                  <a:prstClr val="black"/>
                </a:solidFill>
              </a:rPr>
              <a:pPr/>
              <a:t>4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5ACEA4-83B7-4593-8BEC-337FD2317902}" type="slidenum">
              <a:rPr lang="ru-RU" smtClean="0">
                <a:solidFill>
                  <a:prstClr val="black"/>
                </a:solidFill>
              </a:rPr>
              <a:pPr/>
              <a:t>16</a:t>
            </a:fld>
            <a:endParaRPr lang="ru-RU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pPr/>
              <a:t>26.10.2021</a:t>
            </a:fld>
            <a:endParaRPr lang="ru-RU" dirty="0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do.krd.ru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785794"/>
            <a:ext cx="9144000" cy="2727568"/>
          </a:xfrm>
          <a:prstGeom prst="rect">
            <a:avLst/>
          </a:prstGeom>
          <a:solidFill>
            <a:schemeClr val="bg1">
              <a:alpha val="69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Прямоугольник 9"/>
          <p:cNvSpPr/>
          <p:nvPr/>
        </p:nvSpPr>
        <p:spPr>
          <a:xfrm>
            <a:off x="0" y="260649"/>
            <a:ext cx="9144000" cy="679846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11" name="Рисунок 10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845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8" name="Прямоугольник 17"/>
          <p:cNvSpPr/>
          <p:nvPr/>
        </p:nvSpPr>
        <p:spPr>
          <a:xfrm>
            <a:off x="0" y="1785926"/>
            <a:ext cx="8982410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«О повышении эффективности </a:t>
            </a:r>
            <a:b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rPr>
            </a:br>
            <a:r>
              <a:rPr lang="ru-RU" sz="36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2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профилактической работы»</a:t>
            </a:r>
            <a:endParaRPr lang="ru-RU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chemeClr val="tx2"/>
              </a:solidFill>
              <a:latin typeface="Georgia" panose="02040502050405020303" pitchFamily="18" charset="0"/>
              <a:cs typeface="Arial" panose="020B060402020202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67744" y="342958"/>
            <a:ext cx="5557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5" y="5949280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Краснодар </a:t>
            </a:r>
          </a:p>
          <a:p>
            <a:pPr algn="ctr"/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1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sz="1400" b="1" dirty="0" smtClean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октября 2021 года</a:t>
            </a:r>
            <a:endParaRPr lang="ru-RU" sz="1400" b="1" dirty="0">
              <a:solidFill>
                <a:schemeClr val="tx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71472" y="3714752"/>
            <a:ext cx="6643734" cy="18774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Шильников Станислав Валерьевич,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accent1">
                    <a:lumMod val="50000"/>
                  </a:schemeClr>
                </a:solidFill>
              </a:rPr>
              <a:t>начальник отдела дополнительного образования и воспитательной работы департамента образования администрации муниципального образования город Краснодар</a:t>
            </a:r>
            <a:endParaRPr lang="ru-RU" sz="1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59789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endParaRPr lang="ru-RU" dirty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 нуждающихся в помощи государства, в связи с безнадзорностью или беспризорностью, а также семьях, находящихся в  социально  опасном  положении;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8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6"/>
          <p:cNvSpPr>
            <a:spLocks noChangeArrowheads="1"/>
          </p:cNvSpPr>
          <p:nvPr/>
        </p:nvSpPr>
        <p:spPr bwMode="auto">
          <a:xfrm>
            <a:off x="250825" y="1412777"/>
            <a:ext cx="3008313" cy="1368152"/>
          </a:xfrm>
          <a:prstGeom prst="bevel">
            <a:avLst>
              <a:gd name="adj" fmla="val 12500"/>
            </a:avLst>
          </a:prstGeom>
          <a:solidFill>
            <a:srgbClr val="00B05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Управление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социальной защиты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населения</a:t>
            </a: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 выявлении несовершеннолетних, нуждающихся в обследовании, наблюдении или лечении в связи с употреблением спиртных напитков, психотропных и токсических веществ;</a:t>
            </a:r>
          </a:p>
          <a:p>
            <a:pPr marL="0" indent="0" algn="just">
              <a:buNone/>
              <a:defRPr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 получивших травмы.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6"/>
          <p:cNvSpPr>
            <a:spLocks noChangeArrowheads="1"/>
          </p:cNvSpPr>
          <p:nvPr/>
        </p:nvSpPr>
        <p:spPr bwMode="auto">
          <a:xfrm>
            <a:off x="250825" y="1484785"/>
            <a:ext cx="3008313" cy="1512168"/>
          </a:xfrm>
          <a:prstGeom prst="bevel">
            <a:avLst>
              <a:gd name="adj" fmla="val 12500"/>
            </a:avLst>
          </a:prstGeom>
          <a:solidFill>
            <a:srgbClr val="CC99FF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Учреждения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здравоохранения</a:t>
            </a:r>
          </a:p>
          <a:p>
            <a:pPr algn="ctr"/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</a:t>
            </a:r>
            <a:r>
              <a:rPr lang="ru-RU" sz="1800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с которыми организовано проведение индивидуальной профилактической работы, а также о несовершеннолетних,  проживающих в семьях,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находящихся в социально опасном положении, и нуждающихся в этой связи в профессиональной ориентации и трудовом устройстве. 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1800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6"/>
          <p:cNvSpPr>
            <a:spLocks noChangeArrowheads="1"/>
          </p:cNvSpPr>
          <p:nvPr/>
        </p:nvSpPr>
        <p:spPr bwMode="auto">
          <a:xfrm>
            <a:off x="250825" y="1484785"/>
            <a:ext cx="3008313" cy="1512168"/>
          </a:xfrm>
          <a:prstGeom prst="bevel">
            <a:avLst>
              <a:gd name="adj" fmla="val 12500"/>
            </a:avLst>
          </a:prstGeom>
          <a:solidFill>
            <a:srgbClr val="FFFFCC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Органы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службы занятости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1800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 о  несовершеннолетних, с которыми организовано проведение индивидуальной профилактической работы, а также о несовершеннолетних,  проживающих в семьях, находящихся в социально опасном положении и нуждающихся в этой связи в оказании помощи в организации отдыха, досуга, занятости.</a:t>
            </a:r>
            <a:endParaRPr lang="ru-RU" sz="18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98072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1" name="Багетная рамка 6"/>
          <p:cNvSpPr>
            <a:spLocks noChangeArrowheads="1"/>
          </p:cNvSpPr>
          <p:nvPr/>
        </p:nvSpPr>
        <p:spPr bwMode="auto">
          <a:xfrm>
            <a:off x="250825" y="1340768"/>
            <a:ext cx="3008313" cy="172819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Орган </a:t>
            </a:r>
          </a:p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по делам молодёжи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endParaRPr lang="ru-RU" dirty="0" smtClean="0">
              <a:latin typeface="Bookman Old Style" pitchFamily="18" charset="0"/>
            </a:endParaRP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Органы и учреждения системы профилактики безнадзорности и правонарушений несовершеннолетних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в соответствии со ст. 9 Федерального Закона № 120 </a:t>
            </a:r>
          </a:p>
          <a:p>
            <a:pPr algn="ctr">
              <a:buNone/>
            </a:pP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от 24 июня 1999 и другими нормативно правовыми актами обязаны информировать нижеуказанные органы о следующих обстоятельствах:</a:t>
            </a: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tabLst>
                <a:tab pos="4392613" algn="l"/>
              </a:tabLst>
            </a:pP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                                   О </a:t>
            </a: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нарушениях прав и </a:t>
            </a:r>
          </a:p>
          <a:p>
            <a:pPr algn="ctr">
              <a:tabLst>
                <a:tab pos="4392613" algn="l"/>
              </a:tabLst>
            </a:pPr>
            <a:r>
              <a:rPr lang="ru-RU" sz="2000" b="1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свобод несовершеннолетних 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5"/>
          <p:cNvSpPr/>
          <p:nvPr/>
        </p:nvSpPr>
        <p:spPr bwMode="auto">
          <a:xfrm>
            <a:off x="251520" y="3933056"/>
            <a:ext cx="3008313" cy="1656184"/>
          </a:xfrm>
          <a:prstGeom prst="bevel">
            <a:avLst/>
          </a:prstGeom>
          <a:solidFill>
            <a:srgbClr val="C00000"/>
          </a:solidFill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wrap="none" anchor="ctr"/>
          <a:lstStyle/>
          <a:p>
            <a:pPr algn="ctr">
              <a:defRPr/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Прокуратуру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58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>
              <a:buFontTx/>
              <a:buNone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</a:rPr>
              <a:t>Проявления неблагополучия семьи</a:t>
            </a:r>
          </a:p>
          <a:p>
            <a:pPr marL="0" indent="0" algn="ctr">
              <a:buFontTx/>
              <a:buNone/>
            </a:pPr>
            <a:endParaRPr lang="ru-RU" altLang="ru-RU" sz="20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0" indent="0" algn="just">
              <a:buFontTx/>
              <a:buNone/>
            </a:pPr>
            <a:r>
              <a:rPr lang="ru-RU" alt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Неисполнение или ненадлежащее исполнение родителями своих обязанностей по жизнеобеспечению детей (отсутствие у детей необходимой одежды, регулярного питания, несоблюдение  санитарно-гигиенических условий, попустительство вредным привычкам ребёнка - алкоголизм, наркомания и т.п.);</a:t>
            </a:r>
          </a:p>
          <a:p>
            <a:pPr marL="0" indent="0" algn="just">
              <a:buFontTx/>
              <a:buNone/>
            </a:pPr>
            <a:endParaRPr lang="ru-RU" alt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Злоупотребление родителями (законными представителями) спиртными напитками, употребление наркотических (психотропных) веществ, аморальный образ жизни;</a:t>
            </a:r>
          </a:p>
          <a:p>
            <a:pPr marL="0" indent="0" algn="just">
              <a:buFontTx/>
              <a:buNone/>
            </a:pPr>
            <a:endParaRPr lang="ru-RU" alt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Вовлечение детей в противоправные или антиобщественные действия;</a:t>
            </a:r>
          </a:p>
          <a:p>
            <a:pPr marL="0" indent="0" algn="just">
              <a:buFontTx/>
              <a:buNone/>
            </a:pPr>
            <a:endParaRPr lang="ru-RU" altLang="ru-RU" sz="1800" b="1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FontTx/>
              <a:buNone/>
            </a:pPr>
            <a:r>
              <a:rPr lang="ru-RU" altLang="ru-RU" sz="18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Наличие признаков жестокого обращения с детьми (признаки физического, психического, сексуального или иного насилия) со стороны родителей (законных представителей).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663564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выявлении семей</a:t>
            </a: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, оказавшихся </a:t>
            </a:r>
          </a:p>
          <a:p>
            <a:pPr marL="0" indent="0" algn="ctr">
              <a:buNone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социально опасном положении, и детей, подвергшихся жестокому обращению,  </a:t>
            </a:r>
            <a:r>
              <a:rPr lang="ru-RU" sz="3200" b="1" u="sng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принимают участие все субъекты системы профилактики.</a:t>
            </a:r>
          </a:p>
          <a:p>
            <a:pPr algn="ctr"/>
            <a:endParaRPr lang="ru-RU" u="sng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b="1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Активное выявление: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подворные обходы (1 раз в год и по мере необходимости);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рейды в места массового отдыха, на рынки и т.д.; </a:t>
            </a:r>
          </a:p>
          <a:p>
            <a:pPr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	- беседы с гражданами, проведение работы с ними, объяснение им признаков семей, находящихся в социально опасном положении,  и порядка информирования о выявленных семьях субъектов профилактики; </a:t>
            </a:r>
          </a:p>
          <a:p>
            <a:pPr>
              <a:buNone/>
            </a:pPr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Выявление в ходе выполнения основных служебных обязанностей специалистов: рейды,  патронаж (в соответствии с ведомственными нормативами);</a:t>
            </a:r>
          </a:p>
          <a:p>
            <a:pPr fontAlgn="t"/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Протоколы об административном правонарушении, отказные материалы, представления - от органов внутренних дел, прокуратуры, юстиции, комиссии по делам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несовершеннолетних и защите их прав;</a:t>
            </a:r>
          </a:p>
          <a:p>
            <a:pPr fontAlgn="t"/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Устные, письменные сообщения в произвольной форме - от граждан, родственников, соседей, общественных организаций, СМИ, телефоны доверия.</a:t>
            </a:r>
          </a:p>
          <a:p>
            <a:pPr fontAlgn="t"/>
            <a:endParaRPr lang="ru-RU" dirty="0" smtClean="0">
              <a:solidFill>
                <a:schemeClr val="tx2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t">
              <a:buNone/>
            </a:pPr>
            <a:r>
              <a:rPr lang="ru-RU" dirty="0" smtClean="0">
                <a:solidFill>
                  <a:schemeClr val="tx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Иные сведения о фактах семейного и детского неблагополучия.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3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2623628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Специальный раздел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на сайте департамента образования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en-US" sz="2400" b="1" dirty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  <a:hlinkClick r:id="rId2"/>
              </a:rPr>
              <a:t>http://</a:t>
            </a:r>
            <a:r>
              <a:rPr lang="en-US" sz="2400" b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  <a:hlinkClick r:id="rId2"/>
              </a:rPr>
              <a:t>do.krd.ru</a:t>
            </a:r>
            <a:endParaRPr lang="ru-RU" sz="24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sz="800" b="1" dirty="0" smtClean="0">
              <a:solidFill>
                <a:schemeClr val="tx2">
                  <a:lumMod val="50000"/>
                </a:schemeClr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Система образования – Воспитательная работа – </a:t>
            </a:r>
          </a:p>
          <a:p>
            <a:pPr marL="0" lvl="0" indent="0" algn="ctr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sz="2400" b="1" dirty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-</a:t>
            </a:r>
            <a:r>
              <a:rPr lang="ru-RU" sz="2400" b="1" dirty="0" smtClean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«Информация для педагогов и родителей»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3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98072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6630" y="3068960"/>
            <a:ext cx="6480718" cy="3645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529718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0" y="1"/>
            <a:ext cx="9144000" cy="692695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845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18" name="Прямоугольник 17"/>
          <p:cNvSpPr/>
          <p:nvPr/>
        </p:nvSpPr>
        <p:spPr>
          <a:xfrm>
            <a:off x="161590" y="1785926"/>
            <a:ext cx="898241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endParaRPr lang="ru-RU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112B43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/>
            <a:endParaRPr lang="ru-RU" sz="3600" b="1" dirty="0" smtClean="0">
              <a:ln w="9525">
                <a:solidFill>
                  <a:schemeClr val="bg1"/>
                </a:solidFill>
                <a:prstDash val="solid"/>
              </a:ln>
              <a:solidFill>
                <a:srgbClr val="112B43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Georgia" panose="02040502050405020303" pitchFamily="18" charset="0"/>
              <a:cs typeface="Arial" panose="020B0604020202020204" pitchFamily="34" charset="0"/>
            </a:endParaRPr>
          </a:p>
          <a:p>
            <a:pPr algn="ctr"/>
            <a:r>
              <a:rPr lang="ru-RU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112B43"/>
                </a:solidFill>
                <a:latin typeface="Georgia" panose="02040502050405020303" pitchFamily="18" charset="0"/>
                <a:cs typeface="Arial" panose="020B0604020202020204" pitchFamily="34" charset="0"/>
              </a:rPr>
              <a:t>Спасибо за внимание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28728" y="142852"/>
            <a:ext cx="74082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8478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260649"/>
            <a:ext cx="9144000" cy="679846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3" name="Рисунок 2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59845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4" name="TextBox 3"/>
          <p:cNvSpPr txBox="1"/>
          <p:nvPr/>
        </p:nvSpPr>
        <p:spPr>
          <a:xfrm>
            <a:off x="2267744" y="342958"/>
            <a:ext cx="555729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23528" y="898176"/>
            <a:ext cx="8496945" cy="6317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algn="ctr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b="1" dirty="0">
                <a:solidFill>
                  <a:prstClr val="black"/>
                </a:solidFill>
                <a:latin typeface="Bookman Old Style" pitchFamily="18" charset="0"/>
              </a:rPr>
              <a:t>Основные нормативно-правовые документы</a:t>
            </a:r>
          </a:p>
          <a:p>
            <a:pPr lvl="0">
              <a:spcBef>
                <a:spcPts val="250"/>
              </a:spcBef>
              <a:buClr>
                <a:srgbClr val="8DB3E2"/>
              </a:buClr>
              <a:buSzPct val="80000"/>
            </a:pPr>
            <a:endParaRPr lang="ru-RU" sz="600" dirty="0">
              <a:solidFill>
                <a:prstClr val="black"/>
              </a:solidFill>
              <a:latin typeface="Bookman Old Style" pitchFamily="18" charset="0"/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400" dirty="0">
                <a:solidFill>
                  <a:prstClr val="black"/>
                </a:solidFill>
              </a:rPr>
              <a:t>Федеральный закон </a:t>
            </a:r>
            <a:r>
              <a:rPr lang="ru-RU" sz="1300" dirty="0">
                <a:solidFill>
                  <a:prstClr val="black"/>
                </a:solidFill>
              </a:rPr>
              <a:t>от 29.12.2012 №</a:t>
            </a:r>
            <a:r>
              <a:rPr lang="en-US" sz="1300" dirty="0">
                <a:solidFill>
                  <a:prstClr val="black"/>
                </a:solidFill>
              </a:rPr>
              <a:t> 273-</a:t>
            </a:r>
            <a:r>
              <a:rPr lang="ru-RU" sz="1300" dirty="0">
                <a:solidFill>
                  <a:prstClr val="black"/>
                </a:solidFill>
              </a:rPr>
              <a:t>ФЗ «Об образовании </a:t>
            </a:r>
            <a:r>
              <a:rPr lang="ru-RU" sz="1300" dirty="0" smtClean="0">
                <a:solidFill>
                  <a:prstClr val="black"/>
                </a:solidFill>
              </a:rPr>
              <a:t>в </a:t>
            </a:r>
            <a:r>
              <a:rPr lang="ru-RU" sz="1300" dirty="0">
                <a:solidFill>
                  <a:prstClr val="black"/>
                </a:solidFill>
              </a:rPr>
              <a:t>Российской Федерации»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Федеральный </a:t>
            </a:r>
            <a:r>
              <a:rPr lang="ru-RU" sz="1300" dirty="0">
                <a:solidFill>
                  <a:prstClr val="black"/>
                </a:solidFill>
              </a:rPr>
              <a:t>закон от 24.06.1999 № 120-ФЗ «Об основах системы профилактики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безнадзорности </a:t>
            </a:r>
            <a:r>
              <a:rPr lang="ru-RU" sz="1300" dirty="0">
                <a:solidFill>
                  <a:prstClr val="black"/>
                </a:solidFill>
              </a:rPr>
              <a:t>и правонарушений несовершеннолетних</a:t>
            </a:r>
            <a:r>
              <a:rPr lang="ru-RU" sz="1300" dirty="0" smtClean="0">
                <a:solidFill>
                  <a:prstClr val="black"/>
                </a:solidFill>
              </a:rPr>
              <a:t>»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>
                <a:solidFill>
                  <a:prstClr val="black"/>
                </a:solidFill>
              </a:rPr>
              <a:t>Семейный кодекс Российской Федерации от 29 декабря 1995 г. </a:t>
            </a:r>
            <a:r>
              <a:rPr lang="ru-RU" sz="1300" smtClean="0">
                <a:solidFill>
                  <a:prstClr val="black"/>
                </a:solidFill>
              </a:rPr>
              <a:t>№ 223-ФЗ</a:t>
            </a:r>
            <a:endParaRPr lang="ru-RU" sz="1300" dirty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Закон </a:t>
            </a:r>
            <a:r>
              <a:rPr lang="ru-RU" sz="1300" dirty="0">
                <a:solidFill>
                  <a:prstClr val="black"/>
                </a:solidFill>
              </a:rPr>
              <a:t>Краснодарского края от 21.07.2008 № 1539-КЗ «О мерах </a:t>
            </a:r>
            <a:r>
              <a:rPr lang="ru-RU" sz="1300" dirty="0" smtClean="0">
                <a:solidFill>
                  <a:prstClr val="black"/>
                </a:solidFill>
              </a:rPr>
              <a:t>по </a:t>
            </a:r>
            <a:r>
              <a:rPr lang="ru-RU" sz="1300" dirty="0">
                <a:solidFill>
                  <a:prstClr val="black"/>
                </a:solidFill>
              </a:rPr>
              <a:t>профилактике безнадзорности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и </a:t>
            </a:r>
            <a:r>
              <a:rPr lang="ru-RU" sz="1300" dirty="0">
                <a:solidFill>
                  <a:prstClr val="black"/>
                </a:solidFill>
              </a:rPr>
              <a:t>правонарушений </a:t>
            </a:r>
            <a:r>
              <a:rPr lang="ru-RU" sz="1300" dirty="0" smtClean="0">
                <a:solidFill>
                  <a:prstClr val="black"/>
                </a:solidFill>
              </a:rPr>
              <a:t>несовершеннолетних </a:t>
            </a:r>
            <a:r>
              <a:rPr lang="ru-RU" sz="1300" dirty="0">
                <a:solidFill>
                  <a:prstClr val="black"/>
                </a:solidFill>
              </a:rPr>
              <a:t>в Краснодарском крае»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Постановления </a:t>
            </a:r>
            <a:r>
              <a:rPr lang="ru-RU" sz="1300" dirty="0">
                <a:solidFill>
                  <a:prstClr val="black"/>
                </a:solidFill>
              </a:rPr>
              <a:t>комиссии по делам несовершеннолетних и защите их прав при администрации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Краснодарского </a:t>
            </a:r>
            <a:r>
              <a:rPr lang="ru-RU" sz="1300" dirty="0">
                <a:solidFill>
                  <a:prstClr val="black"/>
                </a:solidFill>
              </a:rPr>
              <a:t>края: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от </a:t>
            </a:r>
            <a:r>
              <a:rPr lang="ru-RU" sz="1300" dirty="0">
                <a:solidFill>
                  <a:prstClr val="black"/>
                </a:solidFill>
              </a:rPr>
              <a:t>27.12.2017 № 4/3 «Об утверждении порядка межведомственного взаимодействия органов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и </a:t>
            </a:r>
            <a:r>
              <a:rPr lang="ru-RU" sz="1300" dirty="0">
                <a:solidFill>
                  <a:prstClr val="black"/>
                </a:solidFill>
              </a:rPr>
              <a:t>учреждений системы профилактики безнадзорности и правонарушений несовершеннолетних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по </a:t>
            </a:r>
            <a:r>
              <a:rPr lang="ru-RU" sz="1300" dirty="0">
                <a:solidFill>
                  <a:prstClr val="black"/>
                </a:solidFill>
              </a:rPr>
              <a:t>организации индивидуальной профилактической работы </a:t>
            </a:r>
            <a:r>
              <a:rPr lang="ru-RU" sz="1300" dirty="0" smtClean="0">
                <a:solidFill>
                  <a:prstClr val="black"/>
                </a:solidFill>
              </a:rPr>
              <a:t>в </a:t>
            </a:r>
            <a:r>
              <a:rPr lang="ru-RU" sz="1300" dirty="0">
                <a:solidFill>
                  <a:prstClr val="black"/>
                </a:solidFill>
              </a:rPr>
              <a:t>отношении несовершеннолетних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и </a:t>
            </a:r>
            <a:r>
              <a:rPr lang="ru-RU" sz="1300" dirty="0">
                <a:solidFill>
                  <a:prstClr val="black"/>
                </a:solidFill>
              </a:rPr>
              <a:t>семей, находящихся в социально опасном положении»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от </a:t>
            </a:r>
            <a:r>
              <a:rPr lang="ru-RU" sz="1300" dirty="0">
                <a:solidFill>
                  <a:prstClr val="black"/>
                </a:solidFill>
              </a:rPr>
              <a:t>24.10.2014 № 3/9 «Об утверждении порядка работы по раннему выявлению детского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и </a:t>
            </a:r>
            <a:r>
              <a:rPr lang="ru-RU" sz="1300" dirty="0">
                <a:solidFill>
                  <a:prstClr val="black"/>
                </a:solidFill>
              </a:rPr>
              <a:t>семейного неблагополучия на территории Краснодарского края»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от </a:t>
            </a:r>
            <a:r>
              <a:rPr lang="ru-RU" sz="1300" dirty="0">
                <a:solidFill>
                  <a:prstClr val="black"/>
                </a:solidFill>
              </a:rPr>
              <a:t>24.10.2014 № 3/8 «Об утверждении порядка межведомственного взаимодействия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при </a:t>
            </a:r>
            <a:r>
              <a:rPr lang="ru-RU" sz="1300" dirty="0">
                <a:solidFill>
                  <a:prstClr val="black"/>
                </a:solidFill>
              </a:rPr>
              <a:t>возникновении чрезвычайного происшествия с несовершеннолетним» </a:t>
            </a: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Примерный </a:t>
            </a:r>
            <a:r>
              <a:rPr lang="ru-RU" sz="1300" dirty="0">
                <a:solidFill>
                  <a:prstClr val="black"/>
                </a:solidFill>
              </a:rPr>
              <a:t>порядок взаимодействия дошкольных учреждений, общеобразовательных </a:t>
            </a:r>
            <a:endParaRPr lang="ru-RU" sz="1300" dirty="0" smtClean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r>
              <a:rPr lang="ru-RU" sz="1300" dirty="0" smtClean="0">
                <a:solidFill>
                  <a:prstClr val="black"/>
                </a:solidFill>
              </a:rPr>
              <a:t>организаций </a:t>
            </a:r>
            <a:r>
              <a:rPr lang="ru-RU" sz="1300" dirty="0">
                <a:solidFill>
                  <a:prstClr val="black"/>
                </a:solidFill>
              </a:rPr>
              <a:t>муниципального образования город Краснодар, </a:t>
            </a:r>
            <a:r>
              <a:rPr lang="ru-RU" sz="1300" dirty="0" smtClean="0">
                <a:solidFill>
                  <a:prstClr val="black"/>
                </a:solidFill>
              </a:rPr>
              <a:t>комиссий </a:t>
            </a:r>
            <a:r>
              <a:rPr lang="ru-RU" sz="1300" dirty="0">
                <a:solidFill>
                  <a:prstClr val="black"/>
                </a:solidFill>
              </a:rPr>
              <a:t>по делам несовершеннолетних и защите их прав при администрациях </a:t>
            </a:r>
            <a:r>
              <a:rPr lang="ru-RU" sz="1300" dirty="0" smtClean="0">
                <a:solidFill>
                  <a:prstClr val="black"/>
                </a:solidFill>
              </a:rPr>
              <a:t>внутригородских </a:t>
            </a:r>
            <a:r>
              <a:rPr lang="ru-RU" sz="1300" dirty="0">
                <a:solidFill>
                  <a:prstClr val="black"/>
                </a:solidFill>
              </a:rPr>
              <a:t>округов города Краснодара и образовательных организаций </a:t>
            </a:r>
            <a:r>
              <a:rPr lang="ru-RU" sz="1300" dirty="0" smtClean="0">
                <a:solidFill>
                  <a:prstClr val="black"/>
                </a:solidFill>
              </a:rPr>
              <a:t>профессионального </a:t>
            </a:r>
            <a:r>
              <a:rPr lang="ru-RU" sz="1300" dirty="0">
                <a:solidFill>
                  <a:prstClr val="black"/>
                </a:solidFill>
              </a:rPr>
              <a:t>образования в сфере профилактики безнадзорности и правонарушений </a:t>
            </a:r>
            <a:r>
              <a:rPr lang="ru-RU" sz="1300" dirty="0" smtClean="0">
                <a:solidFill>
                  <a:prstClr val="black"/>
                </a:solidFill>
              </a:rPr>
              <a:t>несовершеннолетних</a:t>
            </a:r>
            <a:endParaRPr lang="ru-RU" sz="1300" dirty="0">
              <a:solidFill>
                <a:prstClr val="black"/>
              </a:solidFill>
            </a:endParaRPr>
          </a:p>
          <a:p>
            <a:pPr lvl="0" algn="just">
              <a:spcBef>
                <a:spcPts val="250"/>
              </a:spcBef>
              <a:buClr>
                <a:srgbClr val="8DB3E2"/>
              </a:buClr>
              <a:buSzPct val="80000"/>
            </a:pPr>
            <a:endParaRPr lang="ru-RU" sz="1300" dirty="0">
              <a:solidFill>
                <a:prstClr val="black"/>
              </a:solidFill>
            </a:endParaRP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052736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12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                      </a:t>
            </a: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Принят  Государственной  Думой</a:t>
            </a:r>
            <a:b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4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        21 мая 1999 года</a:t>
            </a:r>
          </a:p>
          <a:p>
            <a:pPr algn="ctr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ФЕДЕРАЛЬНЫЙ ЗАКОН № 120-ФЗ</a:t>
            </a:r>
          </a:p>
          <a:p>
            <a:pPr algn="ctr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ОБ ОСНОВАХ СИСТЕМЫ ПРОФИЛАКТИКИ БЕЗНАДЗОРНОСТИ</a:t>
            </a:r>
          </a:p>
          <a:p>
            <a:pPr algn="ctr">
              <a:buNone/>
            </a:pPr>
            <a:r>
              <a:rPr lang="ru-RU" altLang="ru-RU" sz="2400" b="1" dirty="0" smtClean="0">
                <a:latin typeface="Times New Roman" pitchFamily="18" charset="0"/>
                <a:cs typeface="Times New Roman" pitchFamily="18" charset="0"/>
              </a:rPr>
              <a:t>И ПРАВОНАРУШЕНИЙ НЕСОВЕРШЕННОЛЕТНИХ</a:t>
            </a:r>
          </a:p>
          <a:p>
            <a:pPr>
              <a:buNone/>
            </a:pPr>
            <a:endParaRPr lang="ru-RU" altLang="ru-RU" sz="2400" i="1" dirty="0" smtClean="0"/>
          </a:p>
          <a:p>
            <a:pPr>
              <a:buNone/>
            </a:pPr>
            <a:r>
              <a:rPr lang="ru-RU" altLang="ru-RU" sz="2400" i="1" dirty="0" smtClean="0"/>
              <a:t>		</a:t>
            </a:r>
            <a:r>
              <a:rPr lang="ru-RU" altLang="ru-RU" sz="2400" b="1" i="1" dirty="0" smtClean="0">
                <a:latin typeface="Times New Roman" pitchFamily="18" charset="0"/>
                <a:cs typeface="Times New Roman" pitchFamily="18" charset="0"/>
              </a:rPr>
              <a:t>Настоящий Федеральный закон … устанавливает основы правового регулирования отношений, возникающих в связи с деятельностью по профилактике безнадзорности и правонарушений несовершеннолетних.</a:t>
            </a:r>
          </a:p>
          <a:p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1"/>
            <a:ext cx="1331640" cy="764704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121843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 fontScale="62500" lnSpcReduction="20000"/>
          </a:bodyPr>
          <a:lstStyle/>
          <a:p>
            <a:endParaRPr lang="ru-RU" dirty="0" smtClean="0"/>
          </a:p>
          <a:p>
            <a:pPr algn="ctr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Статья 14. Органы управления образованием </a:t>
            </a:r>
          </a:p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1) Контролируют соблюдение законодательства Российской Федерации и законодательства субъектов Российской Федерации в области образования несовершеннолетних;</a:t>
            </a:r>
          </a:p>
          <a:p>
            <a:pPr algn="just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участвуют в организации летнего отдыха, досуга и занятости несовершеннолетних;</a:t>
            </a:r>
          </a:p>
          <a:p>
            <a:pPr algn="just"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ведут учет несовершеннолетних, не посещающих или систематически пропускающих по неуважительным причинам занятия в образовательных учреждениях;</a:t>
            </a:r>
          </a:p>
          <a:p>
            <a:pPr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разрабатывают и внедряют в практику работы образовательных учреждений программы и методики, направленные на формирование законопослушного поведения несовершеннолетних;</a:t>
            </a:r>
          </a:p>
          <a:p>
            <a:pPr>
              <a:buNone/>
            </a:pPr>
            <a:r>
              <a:rPr lang="ru-RU" altLang="ru-RU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ru-RU" altLang="ru-RU" dirty="0" smtClean="0">
                <a:latin typeface="Times New Roman" pitchFamily="18" charset="0"/>
                <a:cs typeface="Times New Roman" pitchFamily="18" charset="0"/>
              </a:rPr>
              <a:t>) создают психолого-медико-педагогические комиссии, которые выявляют несовершеннолетних, имеющих отклонения в развитии или поведении, проводят их комплексное обследование и готовят рекомендации по оказанию им психолого-медико-педагогической помощи и определению форм дальнейшего обучения и воспитания несовершеннолетних.</a:t>
            </a:r>
          </a:p>
          <a:p>
            <a:pPr>
              <a:buNone/>
            </a:pPr>
            <a:r>
              <a:rPr lang="ru-RU" dirty="0">
                <a:latin typeface="Times New Roman" pitchFamily="18" charset="0"/>
                <a:cs typeface="Times New Roman" pitchFamily="18" charset="0"/>
              </a:rPr>
              <a:t>6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) обеспечивают проведение мероприятий по раннему выявлению незаконного потребления наркотических средств и психотропных веществ обучающимися в общеобразовательных организациях и профессиональных образовательных организациях, а также образовательных организациях высшего образования.</a:t>
            </a:r>
            <a:endParaRPr lang="ru-RU" altLang="ru-RU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</a:p>
        </p:txBody>
      </p:sp>
      <p:pic>
        <p:nvPicPr>
          <p:cNvPr id="6" name="Рисунок 5" descr="Герб-Краснодара.png"/>
          <p:cNvPicPr>
            <a:picLocks noChangeAspect="1"/>
          </p:cNvPicPr>
          <p:nvPr/>
        </p:nvPicPr>
        <p:blipFill>
          <a:blip r:embed="rId3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124743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3569420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marL="0" indent="0" algn="ctr" fontAlgn="base">
              <a:buNone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Организации, осуществляющие образовательную деятельность:</a:t>
            </a: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base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1) оказывают социально-психологическую и педагогическую помощь несовершеннолетним с ограниченными возможностями здоровья и (или) отклонениями в поведении либо несовершеннолетним, имеющим проблемы в обучении;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2) выявляют несовершеннолетних, находящихся в социально опасном положении, а также не посещающих или систематически пропускающих по неуважительным причинам занятия в образовательных организациях, принимают меры по их воспитанию и получению ими общего образования;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3) выявляют семьи, находящиеся в социально опасном положении, и оказывают им помощь в обучении и воспитании детей;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4) обеспечивают организацию в образовательных организациях общедоступных спортивных секций, технических и иных кружков, клубов и привлечение к участию в них несовершеннолетних;</a:t>
            </a:r>
          </a:p>
          <a:p>
            <a:pPr marL="0" indent="0" algn="just" fontAlgn="base">
              <a:buNone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5) осуществляют меры по реализации программ и методик, направленных на формирование законопослушного поведения несовершеннолетних.</a:t>
            </a:r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</a:t>
            </a:r>
          </a:p>
          <a:p>
            <a:pPr lvl="0" algn="ctr"/>
            <a:r>
              <a:rPr lang="ru-RU" sz="1400" b="1" spc="50" dirty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  <p:extLst>
      <p:ext uri="{BB962C8B-B14F-4D97-AF65-F5344CB8AC3E}">
        <p14:creationId xmlns:p14="http://schemas.microsoft.com/office/powerpoint/2010/main" val="1546924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764704"/>
            <a:ext cx="9144000" cy="6093296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 КАЖДОМ ЧРЕЗВЫЧАЙНОМ ПРОИСШЕСТВИИ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С ОБУЧАЮЩИМИСЯ </a:t>
            </a:r>
            <a:r>
              <a:rPr lang="ru-RU" b="1" u="sng" dirty="0" smtClean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НЕЗАМЕДЛИТЕЛЬНО</a:t>
            </a: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 </a:t>
            </a: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ИНФОРМИРОВАТЬ: </a:t>
            </a: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SzTx/>
              <a:buAutoNum type="arabicPeriod"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ОТДЕЛ ОБРАЗОВАНИЯ </a:t>
            </a:r>
          </a:p>
          <a:p>
            <a:pPr marL="514350" lvl="0" indent="-51435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ПО ВНУТРИГОРОДСКОМУ ОКРУГУ 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r>
              <a:rPr lang="ru-RU" b="1" dirty="0" smtClean="0">
                <a:latin typeface="Times New Roman" pitchFamily="18" charset="0"/>
                <a:ea typeface="Lucida Sans Unicode" pitchFamily="34" charset="0"/>
                <a:cs typeface="Times New Roman" pitchFamily="18" charset="0"/>
              </a:rPr>
              <a:t>2. ДЕПАРТАМЕНТ ОБРАЗОВАНИЯ</a:t>
            </a:r>
          </a:p>
          <a:p>
            <a:pPr marL="0" lvl="0" indent="0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solidFill>
                <a:srgbClr val="FF0000"/>
              </a:solidFill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  <a:p>
            <a:pPr marL="0" lvl="0" indent="0" algn="just" fontAlgn="base">
              <a:spcBef>
                <a:spcPct val="0"/>
              </a:spcBef>
              <a:spcAft>
                <a:spcPct val="0"/>
              </a:spcAft>
              <a:buClrTx/>
              <a:buSzTx/>
              <a:buNone/>
              <a:tabLst>
                <a:tab pos="457200" algn="l"/>
              </a:tabLst>
            </a:pPr>
            <a:endParaRPr lang="ru-RU" b="1" dirty="0" smtClean="0">
              <a:latin typeface="Times New Roman" pitchFamily="18" charset="0"/>
              <a:ea typeface="Lucida Sans Unicode" pitchFamily="34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98072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flipV="1">
            <a:off x="502920" y="6035040"/>
            <a:ext cx="8183880" cy="5825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r">
              <a:buNone/>
              <a:defRPr/>
            </a:pPr>
            <a:r>
              <a:rPr lang="ru-RU" dirty="0" smtClean="0">
                <a:solidFill>
                  <a:schemeClr val="dk1"/>
                </a:solidFill>
              </a:rPr>
              <a:t>                               </a:t>
            </a:r>
          </a:p>
          <a:p>
            <a:pPr algn="r">
              <a:buNone/>
              <a:defRPr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</a:t>
            </a:r>
          </a:p>
          <a:p>
            <a:pPr marL="0" indent="0">
              <a:buNone/>
              <a:defRPr/>
            </a:pPr>
            <a:r>
              <a:rPr lang="ru-RU" sz="20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				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нарушенных правах  несовершеннолетних                				на образование, труд, отдых, жилище и др.; 				                - о чрезвычайных происшествиях с участием несовершеннолетних (самовольные уходы из дома, жестокое обращении с детьми, суициды и попытки суицидов, посягательства на половую неприкосновенность, смерть, тяжёлые травмы);</a:t>
            </a:r>
          </a:p>
          <a:p>
            <a:pPr marL="0" indent="0">
              <a:buFontTx/>
              <a:buChar char="-"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ненадлежащем исполнении родителями (законными представителями) родительских обязанностей;</a:t>
            </a:r>
          </a:p>
          <a:p>
            <a:pPr marL="0" indent="0">
              <a:buFontTx/>
              <a:buChar char="-"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работе проведённой с несовершеннолетними, выявленными в ходе рейдовых мероприятий по исполнению «детского» закона, и их родителями;</a:t>
            </a:r>
          </a:p>
          <a:p>
            <a:pPr marL="0" indent="0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недостатках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в деятельности органов и учреждений, препятствующих предупреждению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безнадзорности 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 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правонарушений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несовершеннолетних, находящихся в обстановке, представляющей угрозу их жизни, здоровью или препятствующей их воспитанию;</a:t>
            </a:r>
          </a:p>
          <a:p>
            <a:pPr marL="0" indent="0">
              <a:buFontTx/>
              <a:buChar char="-"/>
              <a:defRPr/>
            </a:pPr>
            <a:endParaRPr lang="ru-RU" sz="1800" dirty="0" smtClean="0">
              <a:solidFill>
                <a:schemeClr val="dk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FontTx/>
              <a:buChar char="-"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6"/>
          <p:cNvSpPr>
            <a:spLocks noChangeArrowheads="1"/>
          </p:cNvSpPr>
          <p:nvPr/>
        </p:nvSpPr>
        <p:spPr bwMode="auto">
          <a:xfrm>
            <a:off x="251520" y="1124744"/>
            <a:ext cx="3240360" cy="1368152"/>
          </a:xfrm>
          <a:prstGeom prst="bevel">
            <a:avLst>
              <a:gd name="adj" fmla="val 12500"/>
            </a:avLst>
          </a:prstGeom>
          <a:solidFill>
            <a:srgbClr val="00B0F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Комиссию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делам </a:t>
            </a:r>
            <a:endParaRPr lang="ru-RU" b="1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несовершеннолетних 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и защите их прав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49280"/>
            <a:ext cx="8183880" cy="8576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692696"/>
            <a:ext cx="9144000" cy="616530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just">
              <a:buNone/>
              <a:defRPr/>
            </a:pPr>
            <a:r>
              <a:rPr lang="ru-RU" dirty="0" smtClean="0"/>
              <a:t>					</a:t>
            </a:r>
          </a:p>
          <a:p>
            <a:pPr algn="just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						</a:t>
            </a:r>
          </a:p>
          <a:p>
            <a:pPr algn="just"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о выявлении родителей и иных лиц 	жестоко обращающихся несовершеннолетними или вовлекающих их в совершение преступлений или иных антиобщественных действий; </a:t>
            </a:r>
          </a:p>
          <a:p>
            <a:pPr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 - о  несовершеннолетних, совершивших преступления или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иные противоправные и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антиобщественные </a:t>
            </a:r>
            <a:r>
              <a:rPr lang="ru-RU" sz="1800" dirty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действий </a:t>
            </a: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антиобщественные действия;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 находящихся в обстановке, представляющей угрозу их жизни, здоровью или препятствующей их воспитанию;</a:t>
            </a: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 пропускающих занятия без уважительной причины, если родители (законные представители) не принимают должных мер;</a:t>
            </a:r>
          </a:p>
          <a:p>
            <a:pPr marL="0" indent="0"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родителях (законных представителях), исполняющих ненадлежащим образом родительские обязанности по воспитанию и содержанию детей.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5"/>
          <p:cNvSpPr/>
          <p:nvPr/>
        </p:nvSpPr>
        <p:spPr bwMode="auto">
          <a:xfrm rot="10800000" flipV="1">
            <a:off x="179513" y="1089445"/>
            <a:ext cx="2880320" cy="1115418"/>
          </a:xfrm>
          <a:prstGeom prst="bevel">
            <a:avLst/>
          </a:prstGeom>
          <a:solidFill>
            <a:schemeClr val="tx2">
              <a:lumMod val="50000"/>
              <a:lumOff val="5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Органы </a:t>
            </a:r>
          </a:p>
          <a:p>
            <a:pPr algn="ctr">
              <a:defRPr/>
            </a:pPr>
            <a:r>
              <a:rPr lang="ru-RU" sz="1600" b="1" dirty="0">
                <a:latin typeface="Times New Roman" pitchFamily="18" charset="0"/>
                <a:cs typeface="Times New Roman" pitchFamily="18" charset="0"/>
              </a:rPr>
              <a:t>внутренних дел</a:t>
            </a:r>
          </a:p>
          <a:p>
            <a:pPr>
              <a:defRPr/>
            </a:pPr>
            <a:endParaRPr lang="ru-RU" sz="1600" dirty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5989320"/>
            <a:ext cx="8183880" cy="45719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836712"/>
            <a:ext cx="9144000" cy="6021288"/>
          </a:xfrm>
          <a:solidFill>
            <a:schemeClr val="accent1">
              <a:lumMod val="40000"/>
              <a:lumOff val="60000"/>
            </a:schemeClr>
          </a:solidFill>
        </p:spPr>
        <p:txBody>
          <a:bodyPr/>
          <a:lstStyle/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ctr">
              <a:defRPr/>
            </a:pPr>
            <a:endParaRPr lang="ru-RU" dirty="0" smtClean="0"/>
          </a:p>
          <a:p>
            <a:pPr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выявлении несовершеннолетних,  оставшихся без попечения родителей;</a:t>
            </a:r>
          </a:p>
          <a:p>
            <a:pPr algn="just">
              <a:buNone/>
              <a:defRPr/>
            </a:pPr>
            <a:r>
              <a:rPr lang="ru-RU" sz="1800" dirty="0" smtClean="0">
                <a:solidFill>
                  <a:schemeClr val="dk1"/>
                </a:solidFill>
                <a:latin typeface="Times New Roman" pitchFamily="18" charset="0"/>
                <a:cs typeface="Times New Roman" pitchFamily="18" charset="0"/>
              </a:rPr>
              <a:t>- о несовершеннолетних, проживающих без законных представителей;</a:t>
            </a:r>
          </a:p>
          <a:p>
            <a:pPr algn="just">
              <a:buNone/>
              <a:defRPr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о возникающих проблемах в поведении и обучении детей из замещающих  семей.</a:t>
            </a:r>
          </a:p>
          <a:p>
            <a:pPr algn="ctr">
              <a:defRPr/>
            </a:pPr>
            <a:endParaRPr lang="ru-RU" dirty="0" smtClean="0"/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9144000" cy="836713"/>
          </a:xfrm>
          <a:prstGeom prst="rect">
            <a:avLst/>
          </a:prstGeom>
          <a:gradFill flip="none" rotWithShape="1">
            <a:gsLst>
              <a:gs pos="35000">
                <a:schemeClr val="bg1"/>
              </a:gs>
              <a:gs pos="52986">
                <a:srgbClr val="FFFF00"/>
              </a:gs>
              <a:gs pos="76000">
                <a:srgbClr val="FFCC00"/>
              </a:gs>
            </a:gsLst>
            <a:lin ang="5400000" scaled="0"/>
            <a:tileRect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ДЕПАРТАМЕНТ ОБРАЗОВАНИЯ АДМИНИСТРАЦИИ </a:t>
            </a:r>
          </a:p>
          <a:p>
            <a:pPr algn="ctr"/>
            <a:r>
              <a:rPr lang="ru-RU" sz="1400" b="1" spc="50" dirty="0" smtClean="0">
                <a:ln w="0"/>
                <a:solidFill>
                  <a:srgbClr val="0070C0"/>
                </a:solidFill>
                <a:effectLst>
                  <a:innerShdw blurRad="63500" dist="50800" dir="13500000">
                    <a:srgbClr val="000000">
                      <a:alpha val="50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ГОРОД КРАСНОДАР</a:t>
            </a:r>
            <a:endParaRPr lang="ru-RU" sz="1400" b="1" spc="50" dirty="0">
              <a:ln w="0"/>
              <a:solidFill>
                <a:srgbClr val="0070C0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 descr="Герб-Краснодара.png"/>
          <p:cNvPicPr>
            <a:picLocks noChangeAspect="1"/>
          </p:cNvPicPr>
          <p:nvPr/>
        </p:nvPicPr>
        <p:blipFill>
          <a:blip r:embed="rId2" cstate="email">
            <a:lum bright="3000"/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91196" cy="1089447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</p:pic>
      <p:sp>
        <p:nvSpPr>
          <p:cNvPr id="6" name="Багетная рамка 6"/>
          <p:cNvSpPr>
            <a:spLocks noChangeArrowheads="1"/>
          </p:cNvSpPr>
          <p:nvPr/>
        </p:nvSpPr>
        <p:spPr bwMode="auto">
          <a:xfrm>
            <a:off x="250825" y="1340769"/>
            <a:ext cx="3008313" cy="1728192"/>
          </a:xfrm>
          <a:prstGeom prst="bevel">
            <a:avLst>
              <a:gd name="adj" fmla="val 12500"/>
            </a:avLst>
          </a:prstGeom>
          <a:solidFill>
            <a:srgbClr val="FF6600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Орган опеки</a:t>
            </a:r>
          </a:p>
          <a:p>
            <a:pPr algn="ctr"/>
            <a:r>
              <a:rPr lang="ru-RU" b="1" dirty="0">
                <a:latin typeface="Times New Roman" pitchFamily="18" charset="0"/>
                <a:cs typeface="Times New Roman" pitchFamily="18" charset="0"/>
              </a:rPr>
              <a:t> и попечительства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8DB3E2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1721</TotalTime>
  <Words>904</Words>
  <Application>Microsoft Office PowerPoint</Application>
  <PresentationFormat>Экран (4:3)</PresentationFormat>
  <Paragraphs>208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Задулая Н.В.</dc:creator>
  <cp:lastModifiedBy>Шильников Станислав Валерьевич</cp:lastModifiedBy>
  <cp:revision>123</cp:revision>
  <dcterms:created xsi:type="dcterms:W3CDTF">2017-10-26T12:07:41Z</dcterms:created>
  <dcterms:modified xsi:type="dcterms:W3CDTF">2021-10-26T11:41:10Z</dcterms:modified>
</cp:coreProperties>
</file>