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4" r:id="rId3"/>
    <p:sldId id="258" r:id="rId4"/>
    <p:sldId id="257" r:id="rId5"/>
    <p:sldId id="259" r:id="rId6"/>
    <p:sldId id="260" r:id="rId7"/>
    <p:sldId id="266" r:id="rId8"/>
    <p:sldId id="267" r:id="rId9"/>
    <p:sldId id="268" r:id="rId10"/>
    <p:sldId id="265" r:id="rId11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>
        <p:scale>
          <a:sx n="118" d="100"/>
          <a:sy n="118" d="100"/>
        </p:scale>
        <p:origin x="-14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C8DE6-BF3C-4093-A67C-2B843A969A73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55CC0-FC3F-47B5-9705-941927C5F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67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тема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55CC0-FC3F-47B5-9705-941927C5F5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611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финал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55CC0-FC3F-47B5-9705-941927C5F52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39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Частые</a:t>
            </a:r>
            <a:r>
              <a:rPr lang="ru-RU" baseline="0" dirty="0" smtClean="0"/>
              <a:t> нарушения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55CC0-FC3F-47B5-9705-941927C5F52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749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 21 заказчика объем закупок ниже 10%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55CC0-FC3F-47B5-9705-941927C5F52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36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</a:t>
            </a:r>
            <a:r>
              <a:rPr lang="ru-RU" baseline="0" dirty="0" smtClean="0"/>
              <a:t> </a:t>
            </a:r>
            <a:r>
              <a:rPr lang="ru-RU" dirty="0" smtClean="0"/>
              <a:t>27 заказчиков</a:t>
            </a:r>
            <a:r>
              <a:rPr lang="ru-RU" baseline="0" dirty="0" smtClean="0"/>
              <a:t> доля закупок = 0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55CC0-FC3F-47B5-9705-941927C5F52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636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обоснование</a:t>
            </a:r>
            <a:r>
              <a:rPr lang="ru-RU" baseline="0" dirty="0" smtClean="0"/>
              <a:t> цен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55CC0-FC3F-47B5-9705-941927C5F52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60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изм. в 44-ФЗ в 4 кв.2022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55CC0-FC3F-47B5-9705-941927C5F52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945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изм. в 44-ФЗ в 2023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55CC0-FC3F-47B5-9705-941927C5F52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945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изм. в 223-ФЗ в 4 кв.2022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55CC0-FC3F-47B5-9705-941927C5F52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945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изм. в 44-ФЗ в 4 кв.2022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55CC0-FC3F-47B5-9705-941927C5F52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94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CA43-A0B2-4063-B620-0BAB1D247139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A421-4A40-499C-9EA0-AFC7C5CE6FB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CA43-A0B2-4063-B620-0BAB1D247139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A421-4A40-499C-9EA0-AFC7C5CE6F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CA43-A0B2-4063-B620-0BAB1D247139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A421-4A40-499C-9EA0-AFC7C5CE6F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CA43-A0B2-4063-B620-0BAB1D247139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A421-4A40-499C-9EA0-AFC7C5CE6FB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CA43-A0B2-4063-B620-0BAB1D247139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A421-4A40-499C-9EA0-AFC7C5CE6F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CA43-A0B2-4063-B620-0BAB1D247139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A421-4A40-499C-9EA0-AFC7C5CE6FB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CA43-A0B2-4063-B620-0BAB1D247139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A421-4A40-499C-9EA0-AFC7C5CE6FB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CA43-A0B2-4063-B620-0BAB1D247139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A421-4A40-499C-9EA0-AFC7C5CE6F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CA43-A0B2-4063-B620-0BAB1D247139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A421-4A40-499C-9EA0-AFC7C5CE6F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CA43-A0B2-4063-B620-0BAB1D247139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A421-4A40-499C-9EA0-AFC7C5CE6F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CA43-A0B2-4063-B620-0BAB1D247139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A421-4A40-499C-9EA0-AFC7C5CE6FB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976CA43-A0B2-4063-B620-0BAB1D247139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92A421-4A40-499C-9EA0-AFC7C5CE6F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и</a:t>
            </a:r>
            <a:r>
              <a:rPr lang="ru-RU" dirty="0" smtClean="0"/>
              <a:t>тоги и перспективы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556792"/>
            <a:ext cx="7175351" cy="3368665"/>
          </a:xfrm>
        </p:spPr>
        <p:txBody>
          <a:bodyPr/>
          <a:lstStyle/>
          <a:p>
            <a:r>
              <a:rPr lang="ru-RU" dirty="0" smtClean="0"/>
              <a:t>Профилактика нарушений законодательства о закупках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1786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ru-RU" sz="2000" dirty="0">
                <a:effectLst/>
                <a:latin typeface="+mn-lt"/>
                <a:ea typeface="Calibri"/>
              </a:rPr>
              <a:t>главный специалист отдела</a:t>
            </a:r>
            <a:br>
              <a:rPr lang="ru-RU" sz="2000" dirty="0">
                <a:effectLst/>
                <a:latin typeface="+mn-lt"/>
                <a:ea typeface="Calibri"/>
              </a:rPr>
            </a:br>
            <a:r>
              <a:rPr lang="ru-RU" sz="2000" dirty="0">
                <a:effectLst/>
                <a:latin typeface="+mn-lt"/>
                <a:ea typeface="Calibri"/>
              </a:rPr>
              <a:t>внутреннего финансового аудита</a:t>
            </a:r>
            <a:br>
              <a:rPr lang="ru-RU" sz="2000" dirty="0">
                <a:effectLst/>
                <a:latin typeface="+mn-lt"/>
                <a:ea typeface="Calibri"/>
              </a:rPr>
            </a:br>
            <a:r>
              <a:rPr lang="ru-RU" sz="2000" dirty="0">
                <a:effectLst/>
                <a:latin typeface="+mn-lt"/>
                <a:ea typeface="Calibri"/>
              </a:rPr>
              <a:t>департамента образования МО </a:t>
            </a:r>
            <a:r>
              <a:rPr lang="ru-RU" sz="2000" dirty="0" err="1">
                <a:effectLst/>
                <a:latin typeface="+mn-lt"/>
                <a:ea typeface="Calibri"/>
              </a:rPr>
              <a:t>г.Краснодар</a:t>
            </a:r>
            <a:r>
              <a:rPr lang="ru-RU" sz="2000" dirty="0">
                <a:effectLst/>
                <a:latin typeface="+mn-lt"/>
                <a:ea typeface="Calibri"/>
              </a:rPr>
              <a:t/>
            </a:r>
            <a:br>
              <a:rPr lang="ru-RU" sz="2000" dirty="0">
                <a:effectLst/>
                <a:latin typeface="+mn-lt"/>
                <a:ea typeface="Calibri"/>
              </a:rPr>
            </a:br>
            <a:r>
              <a:rPr lang="ru-RU" sz="2000" dirty="0" err="1">
                <a:effectLst/>
                <a:latin typeface="+mn-lt"/>
                <a:ea typeface="Calibri"/>
              </a:rPr>
              <a:t>Коробская</a:t>
            </a:r>
            <a:r>
              <a:rPr lang="ru-RU" sz="2000" dirty="0">
                <a:effectLst/>
                <a:latin typeface="+mn-lt"/>
                <a:ea typeface="Calibri"/>
              </a:rPr>
              <a:t> </a:t>
            </a:r>
            <a:r>
              <a:rPr lang="ru-RU" sz="2000" dirty="0" smtClean="0">
                <a:effectLst/>
                <a:latin typeface="+mn-lt"/>
                <a:ea typeface="Calibri"/>
              </a:rPr>
              <a:t>Ольга Николаевна</a:t>
            </a:r>
            <a:r>
              <a:rPr lang="ru-RU" sz="2000" dirty="0">
                <a:effectLst/>
                <a:latin typeface="+mn-lt"/>
                <a:ea typeface="Calibri"/>
              </a:rPr>
              <a:t/>
            </a:r>
            <a:br>
              <a:rPr lang="ru-RU" sz="2000" dirty="0">
                <a:effectLst/>
                <a:latin typeface="+mn-lt"/>
                <a:ea typeface="Calibri"/>
              </a:rPr>
            </a:br>
            <a:r>
              <a:rPr lang="ru-RU" sz="2000" dirty="0">
                <a:effectLst/>
                <a:latin typeface="+mn-lt"/>
                <a:ea typeface="Calibri"/>
              </a:rPr>
              <a:t>тел. 255-63-30</a:t>
            </a:r>
            <a:br>
              <a:rPr lang="ru-RU" sz="2000" dirty="0">
                <a:effectLst/>
                <a:latin typeface="+mn-lt"/>
                <a:ea typeface="Calibri"/>
              </a:rPr>
            </a:br>
            <a:r>
              <a:rPr lang="en-US" sz="2400" dirty="0" smtClean="0">
                <a:solidFill>
                  <a:schemeClr val="tx1"/>
                </a:solidFill>
                <a:effectLst/>
                <a:latin typeface="+mn-lt"/>
                <a:ea typeface="Calibri"/>
              </a:rPr>
              <a:t>o.korobskaya@krd.ru</a:t>
            </a:r>
            <a:endParaRPr lang="ru-RU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4000" dirty="0" smtClean="0"/>
          </a:p>
          <a:p>
            <a:pPr marL="45720" indent="0" algn="ctr">
              <a:buNone/>
            </a:pPr>
            <a:r>
              <a:rPr lang="ru-RU" sz="4000" dirty="0" smtClean="0"/>
              <a:t>Благодарю за внимание!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4973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517232"/>
            <a:ext cx="8047945" cy="792088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               штрафы от 5 до 30 тыс. руб.</a:t>
            </a:r>
            <a:r>
              <a:rPr lang="ru-RU" sz="2800" dirty="0" smtClean="0">
                <a:effectLst/>
                <a:ea typeface="Calibri"/>
              </a:rPr>
              <a:t> 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971600" y="579332"/>
            <a:ext cx="7020430" cy="4361834"/>
            <a:chOff x="3023769" y="694921"/>
            <a:chExt cx="5219659" cy="3511953"/>
          </a:xfrm>
        </p:grpSpPr>
        <p:sp>
          <p:nvSpPr>
            <p:cNvPr id="6" name="Полилиния 5"/>
            <p:cNvSpPr/>
            <p:nvPr/>
          </p:nvSpPr>
          <p:spPr>
            <a:xfrm>
              <a:off x="6717865" y="2233922"/>
              <a:ext cx="1525563" cy="1315301"/>
            </a:xfrm>
            <a:custGeom>
              <a:avLst/>
              <a:gdLst>
                <a:gd name="connsiteX0" fmla="*/ 0 w 1525563"/>
                <a:gd name="connsiteY0" fmla="*/ 657651 h 1315301"/>
                <a:gd name="connsiteX1" fmla="*/ 328825 w 1525563"/>
                <a:gd name="connsiteY1" fmla="*/ 0 h 1315301"/>
                <a:gd name="connsiteX2" fmla="*/ 1196738 w 1525563"/>
                <a:gd name="connsiteY2" fmla="*/ 0 h 1315301"/>
                <a:gd name="connsiteX3" fmla="*/ 1525563 w 1525563"/>
                <a:gd name="connsiteY3" fmla="*/ 657651 h 1315301"/>
                <a:gd name="connsiteX4" fmla="*/ 1196738 w 1525563"/>
                <a:gd name="connsiteY4" fmla="*/ 1315301 h 1315301"/>
                <a:gd name="connsiteX5" fmla="*/ 328825 w 1525563"/>
                <a:gd name="connsiteY5" fmla="*/ 1315301 h 1315301"/>
                <a:gd name="connsiteX6" fmla="*/ 0 w 1525563"/>
                <a:gd name="connsiteY6" fmla="*/ 657651 h 1315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5563" h="1315301">
                  <a:moveTo>
                    <a:pt x="0" y="657651"/>
                  </a:moveTo>
                  <a:lnTo>
                    <a:pt x="328825" y="0"/>
                  </a:lnTo>
                  <a:lnTo>
                    <a:pt x="1196738" y="0"/>
                  </a:lnTo>
                  <a:lnTo>
                    <a:pt x="1525563" y="657651"/>
                  </a:lnTo>
                  <a:lnTo>
                    <a:pt x="1196738" y="1315301"/>
                  </a:lnTo>
                  <a:lnTo>
                    <a:pt x="328825" y="1315301"/>
                  </a:lnTo>
                  <a:lnTo>
                    <a:pt x="0" y="657651"/>
                  </a:lnTo>
                  <a:close/>
                </a:path>
              </a:pathLst>
            </a:custGeom>
            <a:scene3d>
              <a:camera prst="orthographicFront">
                <a:rot lat="0" lon="0" rev="20399999"/>
              </a:camera>
              <a:lightRig rig="threePt" dir="t"/>
            </a:scene3d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6739" tIns="218080" rIns="236739" bIns="21808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rgbClr val="FF0000"/>
                  </a:solidFill>
                </a:rPr>
                <a:t>направление недостоверных сведений</a:t>
              </a:r>
              <a:endParaRPr lang="ru-RU" sz="105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8" name="Шестиугольник 7"/>
            <p:cNvSpPr/>
            <p:nvPr/>
          </p:nvSpPr>
          <p:spPr>
            <a:xfrm>
              <a:off x="3023769" y="2827110"/>
              <a:ext cx="1552591" cy="1364125"/>
            </a:xfrm>
            <a:prstGeom prst="hexagon">
              <a:avLst>
                <a:gd name="adj" fmla="val 32309"/>
                <a:gd name="vf" fmla="val 11547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sz="1200" dirty="0" smtClean="0"/>
            </a:p>
            <a:p>
              <a:pPr algn="ctr"/>
              <a:r>
                <a:rPr lang="ru-RU" sz="1200" b="1" dirty="0" smtClean="0"/>
                <a:t>Положение </a:t>
              </a:r>
            </a:p>
            <a:p>
              <a:pPr algn="ctr"/>
              <a:r>
                <a:rPr lang="ru-RU" sz="1200" b="1" dirty="0" smtClean="0"/>
                <a:t>о закупках</a:t>
              </a:r>
              <a:endParaRPr lang="ru-RU" sz="1200" b="1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4356207" y="2169460"/>
              <a:ext cx="1402003" cy="1315301"/>
            </a:xfrm>
            <a:custGeom>
              <a:avLst/>
              <a:gdLst>
                <a:gd name="connsiteX0" fmla="*/ 0 w 1525563"/>
                <a:gd name="connsiteY0" fmla="*/ 657651 h 1315301"/>
                <a:gd name="connsiteX1" fmla="*/ 328825 w 1525563"/>
                <a:gd name="connsiteY1" fmla="*/ 0 h 1315301"/>
                <a:gd name="connsiteX2" fmla="*/ 1196738 w 1525563"/>
                <a:gd name="connsiteY2" fmla="*/ 0 h 1315301"/>
                <a:gd name="connsiteX3" fmla="*/ 1525563 w 1525563"/>
                <a:gd name="connsiteY3" fmla="*/ 657651 h 1315301"/>
                <a:gd name="connsiteX4" fmla="*/ 1196738 w 1525563"/>
                <a:gd name="connsiteY4" fmla="*/ 1315301 h 1315301"/>
                <a:gd name="connsiteX5" fmla="*/ 328825 w 1525563"/>
                <a:gd name="connsiteY5" fmla="*/ 1315301 h 1315301"/>
                <a:gd name="connsiteX6" fmla="*/ 0 w 1525563"/>
                <a:gd name="connsiteY6" fmla="*/ 657651 h 1315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5563" h="1315301">
                  <a:moveTo>
                    <a:pt x="0" y="657651"/>
                  </a:moveTo>
                  <a:lnTo>
                    <a:pt x="328825" y="0"/>
                  </a:lnTo>
                  <a:lnTo>
                    <a:pt x="1196738" y="0"/>
                  </a:lnTo>
                  <a:lnTo>
                    <a:pt x="1525563" y="657651"/>
                  </a:lnTo>
                  <a:lnTo>
                    <a:pt x="1196738" y="1315301"/>
                  </a:lnTo>
                  <a:lnTo>
                    <a:pt x="328825" y="1315301"/>
                  </a:lnTo>
                  <a:lnTo>
                    <a:pt x="0" y="657651"/>
                  </a:lnTo>
                  <a:close/>
                </a:path>
              </a:pathLst>
            </a:custGeom>
            <a:scene3d>
              <a:camera prst="orthographicFront">
                <a:rot lat="0" lon="0" rev="1200000"/>
              </a:camera>
              <a:lightRig rig="threePt" dir="t"/>
            </a:scene3d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6739" tIns="218080" rIns="236739" bIns="21808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dirty="0">
                  <a:solidFill>
                    <a:srgbClr val="FF0000"/>
                  </a:solidFill>
                </a:rPr>
                <a:t>б</a:t>
              </a:r>
              <a:r>
                <a:rPr lang="ru-RU" sz="1050" b="1" kern="1200" dirty="0" smtClean="0">
                  <a:solidFill>
                    <a:srgbClr val="FF0000"/>
                  </a:solidFill>
                </a:rPr>
                <a:t>ездействие -</a:t>
              </a:r>
              <a:r>
                <a:rPr lang="ru-RU" sz="1050" b="1" kern="1200" dirty="0" err="1" smtClean="0">
                  <a:solidFill>
                    <a:srgbClr val="FF0000"/>
                  </a:solidFill>
                </a:rPr>
                <a:t>ненаправление</a:t>
              </a:r>
              <a:r>
                <a:rPr lang="ru-RU" sz="1050" b="1" kern="1200" dirty="0" smtClean="0">
                  <a:solidFill>
                    <a:srgbClr val="FF0000"/>
                  </a:solidFill>
                </a:rPr>
                <a:t> сведений</a:t>
              </a:r>
              <a:endParaRPr lang="ru-RU" sz="11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12" name="Шестиугольник 11"/>
            <p:cNvSpPr/>
            <p:nvPr/>
          </p:nvSpPr>
          <p:spPr>
            <a:xfrm>
              <a:off x="5436096" y="2891573"/>
              <a:ext cx="1549458" cy="1315301"/>
            </a:xfrm>
            <a:prstGeom prst="hexagon">
              <a:avLst>
                <a:gd name="adj" fmla="val 31414"/>
                <a:gd name="vf" fmla="val 11547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sz="1200" dirty="0" smtClean="0"/>
            </a:p>
            <a:p>
              <a:pPr algn="ctr"/>
              <a:r>
                <a:rPr lang="ru-RU" sz="1200" b="1" dirty="0" smtClean="0"/>
                <a:t>Документы </a:t>
              </a:r>
            </a:p>
            <a:p>
              <a:pPr algn="ctr"/>
              <a:r>
                <a:rPr lang="ru-RU" sz="1200" b="1" dirty="0" smtClean="0"/>
                <a:t>о приемке </a:t>
              </a:r>
            </a:p>
            <a:p>
              <a:pPr algn="ctr"/>
              <a:r>
                <a:rPr lang="ru-RU" sz="1200" b="1" dirty="0" smtClean="0"/>
                <a:t>и оплате</a:t>
              </a:r>
              <a:endParaRPr lang="ru-RU" sz="1200" b="1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5568372" y="1468774"/>
              <a:ext cx="1417181" cy="1401370"/>
            </a:xfrm>
            <a:custGeom>
              <a:avLst/>
              <a:gdLst>
                <a:gd name="connsiteX0" fmla="*/ 0 w 1676914"/>
                <a:gd name="connsiteY0" fmla="*/ 657651 h 1315301"/>
                <a:gd name="connsiteX1" fmla="*/ 328825 w 1676914"/>
                <a:gd name="connsiteY1" fmla="*/ 0 h 1315301"/>
                <a:gd name="connsiteX2" fmla="*/ 1348089 w 1676914"/>
                <a:gd name="connsiteY2" fmla="*/ 0 h 1315301"/>
                <a:gd name="connsiteX3" fmla="*/ 1676914 w 1676914"/>
                <a:gd name="connsiteY3" fmla="*/ 657651 h 1315301"/>
                <a:gd name="connsiteX4" fmla="*/ 1348089 w 1676914"/>
                <a:gd name="connsiteY4" fmla="*/ 1315301 h 1315301"/>
                <a:gd name="connsiteX5" fmla="*/ 328825 w 1676914"/>
                <a:gd name="connsiteY5" fmla="*/ 1315301 h 1315301"/>
                <a:gd name="connsiteX6" fmla="*/ 0 w 1676914"/>
                <a:gd name="connsiteY6" fmla="*/ 657651 h 1315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914" h="1315301">
                  <a:moveTo>
                    <a:pt x="0" y="657651"/>
                  </a:moveTo>
                  <a:lnTo>
                    <a:pt x="328825" y="0"/>
                  </a:lnTo>
                  <a:lnTo>
                    <a:pt x="1348089" y="0"/>
                  </a:lnTo>
                  <a:lnTo>
                    <a:pt x="1676914" y="657651"/>
                  </a:lnTo>
                  <a:lnTo>
                    <a:pt x="1348089" y="1315301"/>
                  </a:lnTo>
                  <a:lnTo>
                    <a:pt x="328825" y="1315301"/>
                  </a:lnTo>
                  <a:lnTo>
                    <a:pt x="0" y="657651"/>
                  </a:lnTo>
                  <a:close/>
                </a:path>
              </a:pathLst>
            </a:custGeom>
            <a:scene3d>
              <a:camera prst="orthographicFront">
                <a:rot lat="0" lon="0" rev="1200000"/>
              </a:camera>
              <a:lightRig rig="threePt" dir="t"/>
            </a:scene3d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9351" tIns="208281" rIns="249351" bIns="208281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50" b="1" kern="1200" dirty="0" smtClean="0">
                <a:solidFill>
                  <a:srgbClr val="FF0000"/>
                </a:solidFill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rgbClr val="FF0000"/>
                  </a:solidFill>
                </a:rPr>
                <a:t>несвоевременное направление сведений</a:t>
              </a:r>
              <a:endParaRPr lang="ru-RU" sz="105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16" name="Шестиугольник 15"/>
            <p:cNvSpPr/>
            <p:nvPr/>
          </p:nvSpPr>
          <p:spPr>
            <a:xfrm>
              <a:off x="4275900" y="694921"/>
              <a:ext cx="1562616" cy="1449441"/>
            </a:xfrm>
            <a:prstGeom prst="hexagon">
              <a:avLst>
                <a:gd name="adj" fmla="val 28704"/>
                <a:gd name="vf" fmla="val 115470"/>
              </a:avLst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1100" dirty="0" smtClean="0"/>
            </a:p>
            <a:p>
              <a:pPr algn="ctr"/>
              <a:endParaRPr lang="ru-RU" sz="11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ru-RU" sz="1100" b="1" dirty="0" smtClean="0">
                  <a:solidFill>
                    <a:schemeClr val="tx1"/>
                  </a:solidFill>
                </a:rPr>
                <a:t>Документы планирования закупок</a:t>
              </a:r>
              <a:endParaRPr lang="ru-RU" sz="11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96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5661248"/>
            <a:ext cx="6840760" cy="720080"/>
          </a:xfrm>
        </p:spPr>
        <p:txBody>
          <a:bodyPr/>
          <a:lstStyle/>
          <a:p>
            <a:r>
              <a:rPr lang="ru-RU" sz="1600" dirty="0"/>
              <a:t>н</a:t>
            </a:r>
            <a:r>
              <a:rPr lang="ru-RU" sz="1600" dirty="0" smtClean="0"/>
              <a:t>а 01.11.2022 г </a:t>
            </a:r>
            <a:r>
              <a:rPr lang="ru-RU" sz="2800" dirty="0" smtClean="0">
                <a:solidFill>
                  <a:srgbClr val="FF0000"/>
                </a:solidFill>
              </a:rPr>
              <a:t>доля закупок у СМП </a:t>
            </a:r>
            <a:r>
              <a:rPr lang="en-US" sz="2800" dirty="0" smtClean="0">
                <a:solidFill>
                  <a:srgbClr val="FF0000"/>
                </a:solidFill>
              </a:rPr>
              <a:t>&lt;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10</a:t>
            </a:r>
            <a:r>
              <a:rPr lang="ru-RU" sz="2800" dirty="0" smtClean="0">
                <a:solidFill>
                  <a:srgbClr val="FF0000"/>
                </a:solidFill>
              </a:rPr>
              <a:t> %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63475244"/>
              </p:ext>
            </p:extLst>
          </p:nvPr>
        </p:nvGraphicFramePr>
        <p:xfrm>
          <a:off x="611560" y="620688"/>
          <a:ext cx="3888432" cy="489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2016224"/>
                <a:gridCol w="1008112"/>
              </a:tblGrid>
              <a:tr h="4451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заказчик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 СМП</a:t>
                      </a:r>
                    </a:p>
                  </a:txBody>
                  <a:tcPr/>
                </a:tc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2 %</a:t>
                      </a:r>
                    </a:p>
                  </a:txBody>
                  <a:tcPr/>
                </a:tc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164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2 %</a:t>
                      </a:r>
                    </a:p>
                  </a:txBody>
                  <a:tcPr/>
                </a:tc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5 %</a:t>
                      </a:r>
                    </a:p>
                  </a:txBody>
                  <a:tcPr/>
                </a:tc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6 %</a:t>
                      </a:r>
                    </a:p>
                  </a:txBody>
                  <a:tcPr/>
                </a:tc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6 %</a:t>
                      </a:r>
                    </a:p>
                  </a:txBody>
                  <a:tcPr/>
                </a:tc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6 %</a:t>
                      </a:r>
                    </a:p>
                  </a:txBody>
                  <a:tcPr/>
                </a:tc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7 %</a:t>
                      </a:r>
                    </a:p>
                  </a:txBody>
                  <a:tcPr/>
                </a:tc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7 %</a:t>
                      </a:r>
                    </a:p>
                  </a:txBody>
                  <a:tcPr/>
                </a:tc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7 %</a:t>
                      </a:r>
                    </a:p>
                  </a:txBody>
                  <a:tcPr/>
                </a:tc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7 %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48872"/>
              </p:ext>
            </p:extLst>
          </p:nvPr>
        </p:nvGraphicFramePr>
        <p:xfrm>
          <a:off x="4860032" y="620688"/>
          <a:ext cx="3888432" cy="489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2088232"/>
                <a:gridCol w="936104"/>
              </a:tblGrid>
              <a:tr h="408045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заказчик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 СМП</a:t>
                      </a:r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ДС № 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7 %</a:t>
                      </a:r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ДС № 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7 %</a:t>
                      </a:r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212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7 %</a:t>
                      </a:r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8 %</a:t>
                      </a:r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 ГДЮСШ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8 %</a:t>
                      </a:r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 ЦРТДЮ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8 %</a:t>
                      </a:r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 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9 %</a:t>
                      </a:r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9 %</a:t>
                      </a:r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9 %</a:t>
                      </a:r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9 %</a:t>
                      </a:r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ДС №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9 %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954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949280"/>
            <a:ext cx="7128792" cy="576064"/>
          </a:xfrm>
        </p:spPr>
        <p:txBody>
          <a:bodyPr/>
          <a:lstStyle/>
          <a:p>
            <a:r>
              <a:rPr lang="ru-RU" sz="1600" dirty="0"/>
              <a:t>н</a:t>
            </a:r>
            <a:r>
              <a:rPr lang="ru-RU" sz="1600" dirty="0" smtClean="0"/>
              <a:t>а 01.11.2022 г </a:t>
            </a:r>
            <a:r>
              <a:rPr lang="ru-RU" sz="2800" dirty="0" smtClean="0">
                <a:solidFill>
                  <a:srgbClr val="FF0000"/>
                </a:solidFill>
              </a:rPr>
              <a:t>доля закупок у СМП = 0 %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99493651"/>
              </p:ext>
            </p:extLst>
          </p:nvPr>
        </p:nvGraphicFramePr>
        <p:xfrm>
          <a:off x="827584" y="260648"/>
          <a:ext cx="3384376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965"/>
                <a:gridCol w="241741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заказчик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 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СОШ</a:t>
                      </a:r>
                      <a:r>
                        <a:rPr lang="ru-RU" baseline="0" dirty="0" smtClean="0"/>
                        <a:t> № 29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 41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 55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 79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 89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 97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лицей № 90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15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26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36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41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73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966040"/>
              </p:ext>
            </p:extLst>
          </p:nvPr>
        </p:nvGraphicFramePr>
        <p:xfrm>
          <a:off x="4788024" y="260648"/>
          <a:ext cx="3888432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489"/>
                <a:gridCol w="3056943"/>
              </a:tblGrid>
              <a:tr h="396044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заказчик</a:t>
                      </a: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88</a:t>
                      </a: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97</a:t>
                      </a: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104</a:t>
                      </a: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121</a:t>
                      </a: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163</a:t>
                      </a: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ДС № 227</a:t>
                      </a: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 ДЮСШ № 2</a:t>
                      </a: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СШ № 8</a:t>
                      </a:r>
                      <a:endParaRPr lang="ru-RU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«Малая Академия»</a:t>
                      </a:r>
                      <a:endParaRPr lang="ru-RU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 «Созвездие»</a:t>
                      </a: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«Овация»</a:t>
                      </a:r>
                      <a:endParaRPr lang="ru-RU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</a:t>
                      </a:r>
                      <a:r>
                        <a:rPr lang="ru-RU" baseline="0" dirty="0" smtClean="0"/>
                        <a:t> «ЦДЮТ»</a:t>
                      </a:r>
                      <a:endParaRPr lang="ru-RU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РЦ «Детство»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510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4372168"/>
            <a:ext cx="6480720" cy="1143000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3200" dirty="0"/>
              <a:t>Документы, регламентирующие </a:t>
            </a:r>
            <a:br>
              <a:rPr lang="ru-RU" sz="3200" dirty="0"/>
            </a:br>
            <a:r>
              <a:rPr lang="ru-RU" sz="3200" dirty="0"/>
              <a:t>порядок обоснования цены 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3474720"/>
          </a:xfrm>
        </p:spPr>
        <p:txBody>
          <a:bodyPr/>
          <a:lstStyle/>
          <a:p>
            <a:r>
              <a:rPr lang="ru-RU" dirty="0" smtClean="0"/>
              <a:t>ст.22 Федерального закона № 44-ФЗ</a:t>
            </a:r>
          </a:p>
          <a:p>
            <a:r>
              <a:rPr lang="ru-RU" dirty="0" smtClean="0"/>
              <a:t>приказ </a:t>
            </a:r>
            <a:r>
              <a:rPr lang="ru-RU" dirty="0"/>
              <a:t>Минэкономразвития </a:t>
            </a:r>
            <a:r>
              <a:rPr lang="ru-RU" dirty="0" smtClean="0"/>
              <a:t>России                        от 02.10.2013 </a:t>
            </a:r>
            <a:r>
              <a:rPr lang="ru-RU" dirty="0"/>
              <a:t>г. </a:t>
            </a:r>
            <a:r>
              <a:rPr lang="ru-RU" dirty="0" smtClean="0"/>
              <a:t>№ </a:t>
            </a:r>
            <a:r>
              <a:rPr lang="ru-RU" dirty="0"/>
              <a:t>567</a:t>
            </a:r>
          </a:p>
          <a:p>
            <a:pPr marL="45720" indent="0">
              <a:buNone/>
            </a:pPr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.2 ст.2 Федерального закона № 223-ФЗ</a:t>
            </a:r>
          </a:p>
          <a:p>
            <a:r>
              <a:rPr lang="ru-RU" dirty="0" smtClean="0"/>
              <a:t>подраздел </a:t>
            </a:r>
            <a:r>
              <a:rPr lang="en-US" dirty="0" smtClean="0"/>
              <a:t>I.X.</a:t>
            </a:r>
            <a:r>
              <a:rPr lang="ru-RU" dirty="0" smtClean="0"/>
              <a:t> Типового положения о закупках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874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805264"/>
            <a:ext cx="7891279" cy="720080"/>
          </a:xfrm>
        </p:spPr>
        <p:txBody>
          <a:bodyPr/>
          <a:lstStyle/>
          <a:p>
            <a:r>
              <a:rPr lang="ru-RU" sz="3200" dirty="0" smtClean="0"/>
              <a:t>44-ФЗ изменения за 4 </a:t>
            </a:r>
            <a:r>
              <a:rPr lang="ru-RU" sz="3200" dirty="0" err="1" smtClean="0"/>
              <a:t>кв</a:t>
            </a:r>
            <a:r>
              <a:rPr lang="ru-RU" sz="3200" dirty="0" smtClean="0"/>
              <a:t>-л 2022 г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548680"/>
            <a:ext cx="7560840" cy="47525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2400" dirty="0" smtClean="0">
              <a:latin typeface="Times New Roman"/>
            </a:endParaRPr>
          </a:p>
          <a:p>
            <a:endParaRPr lang="ru-RU" sz="2400" dirty="0">
              <a:latin typeface="Times New Roman"/>
            </a:endParaRPr>
          </a:p>
          <a:p>
            <a:endParaRPr lang="ru-RU" sz="2400" dirty="0" smtClean="0">
              <a:latin typeface="Times New Roman"/>
            </a:endParaRPr>
          </a:p>
          <a:p>
            <a:endParaRPr lang="ru-RU" sz="2400" dirty="0">
              <a:latin typeface="Times New Roman"/>
            </a:endParaRPr>
          </a:p>
          <a:p>
            <a:endParaRPr lang="ru-RU" sz="2400" dirty="0" smtClean="0">
              <a:latin typeface="Times New Roman"/>
            </a:endParaRPr>
          </a:p>
          <a:p>
            <a:endParaRPr lang="ru-RU" sz="2400" dirty="0">
              <a:latin typeface="Times New Roman"/>
            </a:endParaRPr>
          </a:p>
          <a:p>
            <a:endParaRPr lang="ru-RU" sz="2400" dirty="0" smtClean="0">
              <a:latin typeface="Times New Roman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038718"/>
              </p:ext>
            </p:extLst>
          </p:nvPr>
        </p:nvGraphicFramePr>
        <p:xfrm>
          <a:off x="539552" y="476672"/>
          <a:ext cx="8136903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4958864"/>
                <a:gridCol w="1953903"/>
              </a:tblGrid>
              <a:tr h="61295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Дата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Суть изменения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НПА</a:t>
                      </a:r>
                      <a:endParaRPr lang="ru-RU" dirty="0"/>
                    </a:p>
                  </a:txBody>
                  <a:tcPr/>
                </a:tc>
              </a:tr>
              <a:tr h="654942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+mn-lt"/>
                        </a:rPr>
                        <a:t>01.10.2022</a:t>
                      </a:r>
                      <a:endParaRPr lang="ru-RU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+mn-cs"/>
                        </a:rPr>
                        <a:t>утверждены формы независимых гарантий</a:t>
                      </a:r>
                    </a:p>
                    <a:p>
                      <a:endParaRPr lang="ru-RU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+mn-lt"/>
                        </a:rPr>
                        <a:t>ПП РФ № 1397                от 09.08.2022</a:t>
                      </a:r>
                      <a:endParaRPr lang="ru-RU" sz="1600" b="0" dirty="0">
                        <a:latin typeface="+mn-lt"/>
                      </a:endParaRPr>
                    </a:p>
                  </a:txBody>
                  <a:tcPr/>
                </a:tc>
              </a:tr>
              <a:tr h="7483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04.11.2022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+mn-cs"/>
                        </a:rPr>
                        <a:t>уточнен срок направления сведений в реестр контрактов при одностороннем отказе от его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+mn-lt"/>
                        </a:rPr>
                        <a:t>ФЗ</a:t>
                      </a:r>
                      <a:r>
                        <a:rPr lang="ru-RU" sz="1600" b="0" baseline="0" dirty="0" smtClean="0">
                          <a:latin typeface="+mn-lt"/>
                        </a:rPr>
                        <a:t> </a:t>
                      </a:r>
                      <a:r>
                        <a:rPr lang="ru-RU" sz="1600" b="0" dirty="0" smtClean="0">
                          <a:latin typeface="+mn-lt"/>
                        </a:rPr>
                        <a:t>№ 420-ФЗ</a:t>
                      </a:r>
                      <a:r>
                        <a:rPr lang="ru-RU" sz="1600" b="0" baseline="0" dirty="0" smtClean="0">
                          <a:latin typeface="+mn-lt"/>
                        </a:rPr>
                        <a:t>           </a:t>
                      </a:r>
                      <a:r>
                        <a:rPr lang="ru-RU" sz="1600" b="0" dirty="0" smtClean="0">
                          <a:latin typeface="+mn-lt"/>
                        </a:rPr>
                        <a:t>от 04.11.2022</a:t>
                      </a:r>
                      <a:endParaRPr lang="ru-RU" sz="1600" b="0" dirty="0">
                        <a:latin typeface="+mn-lt"/>
                      </a:endParaRPr>
                    </a:p>
                  </a:txBody>
                  <a:tcPr/>
                </a:tc>
              </a:tr>
              <a:tr h="6549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04.11.2022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продлено смягчение требований к обеспечению исполнения контрактов</a:t>
                      </a:r>
                    </a:p>
                    <a:p>
                      <a:endParaRPr lang="ru-RU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ФЗ № 420-ФЗ           от 04.11.2022</a:t>
                      </a:r>
                    </a:p>
                  </a:txBody>
                  <a:tcPr/>
                </a:tc>
              </a:tr>
              <a:tr h="6549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04.11.2022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F14124">
                            <a:lumMod val="75000"/>
                          </a:srgbClr>
                        </a:buClr>
                        <a:buSzPct val="130000"/>
                        <a:buFont typeface="Georgia" pitchFamily="18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+mn-cs"/>
                        </a:rPr>
                        <a:t>продлена возможность менять существенные условия контрактов, которые нельзя исполнить из-за непредвиденных обстоятельств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ФЗ № 420-ФЗ           от 04.11.2022</a:t>
                      </a:r>
                    </a:p>
                  </a:txBody>
                  <a:tcPr/>
                </a:tc>
              </a:tr>
              <a:tr h="6549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17.11.2022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обновлены типовые условия привлечения субподрядчиков из числа СМП и СОНКО</a:t>
                      </a:r>
                    </a:p>
                    <a:p>
                      <a:endParaRPr lang="ru-RU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+mn-lt"/>
                        </a:rPr>
                        <a:t>ПП РФ № 1946                    от 31.10.2022</a:t>
                      </a:r>
                      <a:endParaRPr lang="ru-RU" sz="1600" b="0" dirty="0">
                        <a:latin typeface="+mn-lt"/>
                      </a:endParaRPr>
                    </a:p>
                  </a:txBody>
                  <a:tcPr/>
                </a:tc>
              </a:tr>
              <a:tr h="6968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05.12.2022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+mn-cs"/>
                        </a:rPr>
                        <a:t>установлен запрет на участие в закупках иностранных агентов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+mn-lt"/>
                        </a:rPr>
                        <a:t>ФЗ № 498-ФЗ           от 05.12.2022</a:t>
                      </a:r>
                      <a:endParaRPr lang="ru-RU" sz="1600" b="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473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805264"/>
            <a:ext cx="7819271" cy="720080"/>
          </a:xfrm>
        </p:spPr>
        <p:txBody>
          <a:bodyPr/>
          <a:lstStyle/>
          <a:p>
            <a:r>
              <a:rPr lang="ru-RU" sz="32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44-ФЗ изменения с </a:t>
            </a:r>
            <a:r>
              <a:rPr lang="ru-RU" sz="32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1 января 2023 </a:t>
            </a:r>
            <a:r>
              <a:rPr lang="ru-RU" sz="32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г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548680"/>
            <a:ext cx="7560840" cy="47525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2400" dirty="0" smtClean="0">
              <a:latin typeface="Times New Roman"/>
            </a:endParaRPr>
          </a:p>
          <a:p>
            <a:endParaRPr lang="ru-RU" sz="2400" dirty="0">
              <a:latin typeface="Times New Roman"/>
            </a:endParaRPr>
          </a:p>
          <a:p>
            <a:endParaRPr lang="ru-RU" sz="2400" dirty="0" smtClean="0">
              <a:latin typeface="Times New Roman"/>
            </a:endParaRPr>
          </a:p>
          <a:p>
            <a:endParaRPr lang="ru-RU" sz="2400" dirty="0">
              <a:latin typeface="Times New Roman"/>
            </a:endParaRPr>
          </a:p>
          <a:p>
            <a:endParaRPr lang="ru-RU" sz="2400" dirty="0" smtClean="0">
              <a:latin typeface="Times New Roman"/>
            </a:endParaRPr>
          </a:p>
          <a:p>
            <a:endParaRPr lang="ru-RU" sz="2400" dirty="0">
              <a:latin typeface="Times New Roman"/>
            </a:endParaRPr>
          </a:p>
          <a:p>
            <a:endParaRPr lang="ru-RU" sz="2400" dirty="0" smtClean="0">
              <a:latin typeface="Times New Roman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259226"/>
              </p:ext>
            </p:extLst>
          </p:nvPr>
        </p:nvGraphicFramePr>
        <p:xfrm>
          <a:off x="755576" y="260649"/>
          <a:ext cx="7704856" cy="5323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4656"/>
                <a:gridCol w="1800200"/>
              </a:tblGrid>
              <a:tr h="3585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Суть изменения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НПА</a:t>
                      </a:r>
                      <a:endParaRPr lang="ru-RU" dirty="0"/>
                    </a:p>
                  </a:txBody>
                  <a:tcPr/>
                </a:tc>
              </a:tr>
              <a:tr h="567777"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Calibri"/>
                          <a:cs typeface="+mn-cs"/>
                        </a:rPr>
                        <a:t>уточнены правила описания отдельных видов товаров</a:t>
                      </a:r>
                      <a:endParaRPr lang="ru-RU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+mn-lt"/>
                        </a:rPr>
                        <a:t>ПП РФ № 1224                от 08.07.2022</a:t>
                      </a:r>
                      <a:endParaRPr lang="ru-RU" sz="1600" b="0" dirty="0">
                        <a:latin typeface="+mn-lt"/>
                      </a:endParaRPr>
                    </a:p>
                  </a:txBody>
                  <a:tcPr/>
                </a:tc>
              </a:tr>
              <a:tr h="5677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Calibri"/>
                          <a:cs typeface="+mn-cs"/>
                        </a:rPr>
                        <a:t>уточнено требование об отсутствии конфликта интересов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+mn-lt"/>
                        </a:rPr>
                        <a:t>ФЗ</a:t>
                      </a:r>
                      <a:r>
                        <a:rPr lang="ru-RU" sz="1600" b="0" baseline="0" dirty="0" smtClean="0">
                          <a:latin typeface="+mn-lt"/>
                        </a:rPr>
                        <a:t> </a:t>
                      </a:r>
                      <a:r>
                        <a:rPr lang="ru-RU" sz="1600" b="0" dirty="0" smtClean="0">
                          <a:latin typeface="+mn-lt"/>
                        </a:rPr>
                        <a:t>№ 160-ФЗ</a:t>
                      </a:r>
                      <a:r>
                        <a:rPr lang="ru-RU" sz="1600" b="0" baseline="0" dirty="0" smtClean="0">
                          <a:latin typeface="+mn-lt"/>
                        </a:rPr>
                        <a:t>           </a:t>
                      </a:r>
                      <a:r>
                        <a:rPr lang="ru-RU" sz="1600" b="0" dirty="0" smtClean="0">
                          <a:latin typeface="+mn-lt"/>
                        </a:rPr>
                        <a:t>от 11.06.2022</a:t>
                      </a:r>
                      <a:endParaRPr lang="ru-RU" sz="1600" b="0" dirty="0">
                        <a:latin typeface="+mn-lt"/>
                      </a:endParaRPr>
                    </a:p>
                  </a:txBody>
                  <a:tcPr/>
                </a:tc>
              </a:tr>
              <a:tr h="567777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+mn-lt"/>
                        </a:rPr>
                        <a:t>скорректирован порядок применения антидемпинговых мер</a:t>
                      </a:r>
                      <a:endParaRPr lang="ru-RU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ФЗ № 104-ФЗ           от 16.04.2022</a:t>
                      </a:r>
                    </a:p>
                  </a:txBody>
                  <a:tcPr/>
                </a:tc>
              </a:tr>
              <a:tr h="567777">
                <a:tc>
                  <a:txBody>
                    <a:bodyPr/>
                    <a:lstStyle/>
                    <a:p>
                      <a:pPr marL="457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F14124">
                            <a:lumMod val="75000"/>
                          </a:srgbClr>
                        </a:buClr>
                        <a:buSzPct val="130000"/>
                        <a:buFont typeface="Georgia" pitchFamily="18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+mn-cs"/>
                        </a:rPr>
                        <a:t>установлена возможность проводить конкурсы на право заключить контракт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ФЗ № 104-ФЗ           от 16.04.2022</a:t>
                      </a:r>
                    </a:p>
                  </a:txBody>
                  <a:tcPr/>
                </a:tc>
              </a:tr>
              <a:tr h="702113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+mn-lt"/>
                        </a:rPr>
                        <a:t>установлена возможность закупать у </a:t>
                      </a:r>
                      <a:r>
                        <a:rPr lang="ru-RU" sz="1600" b="0" dirty="0" err="1" smtClean="0">
                          <a:latin typeface="+mn-lt"/>
                        </a:rPr>
                        <a:t>ед.поставщика</a:t>
                      </a:r>
                      <a:r>
                        <a:rPr lang="ru-RU" sz="1600" b="0" dirty="0" smtClean="0">
                          <a:latin typeface="+mn-lt"/>
                        </a:rPr>
                        <a:t> услуги по обращению с отходами I и II классов опасности</a:t>
                      </a:r>
                      <a:endParaRPr lang="ru-RU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ФЗ № 420-ФЗ           от 04.11.2022</a:t>
                      </a:r>
                    </a:p>
                  </a:txBody>
                  <a:tcPr/>
                </a:tc>
              </a:tr>
              <a:tr h="567777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+mn-lt"/>
                        </a:rPr>
                        <a:t>электронная малая закупка признается состоявшейся, если есть хотя бы одна подходящая заявка;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ФЗ № 231-ФЗ        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 28.06.2022</a:t>
                      </a:r>
                    </a:p>
                  </a:txBody>
                  <a:tcPr/>
                </a:tc>
              </a:tr>
              <a:tr h="5761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появится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агрегатор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предварительных предложений для электронных малых закупок</a:t>
                      </a:r>
                      <a:endParaRPr lang="ru-RU" sz="16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ФЗ № 449-ФЗ           от 27.12.2019</a:t>
                      </a:r>
                    </a:p>
                  </a:txBody>
                  <a:tcPr/>
                </a:tc>
              </a:tr>
              <a:tr h="780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скорректированы требования к содержанию независимой гарантии для обеспечения </a:t>
                      </a:r>
                      <a:r>
                        <a:rPr lang="ru-RU" sz="16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заявки</a:t>
                      </a:r>
                      <a:endParaRPr lang="ru-RU" sz="16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ФЗ № 104-ФЗ           от 16.04.2022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611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805264"/>
            <a:ext cx="7963287" cy="720080"/>
          </a:xfrm>
        </p:spPr>
        <p:txBody>
          <a:bodyPr/>
          <a:lstStyle/>
          <a:p>
            <a:r>
              <a:rPr lang="ru-RU" sz="3200" dirty="0" smtClean="0"/>
              <a:t>223-ФЗ изменения за 4 </a:t>
            </a:r>
            <a:r>
              <a:rPr lang="ru-RU" sz="3200" dirty="0" err="1" smtClean="0"/>
              <a:t>кв</a:t>
            </a:r>
            <a:r>
              <a:rPr lang="ru-RU" sz="3200" dirty="0" smtClean="0"/>
              <a:t>-л 2022 г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548680"/>
            <a:ext cx="7560840" cy="47525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2400" dirty="0" smtClean="0">
              <a:latin typeface="Times New Roman"/>
            </a:endParaRPr>
          </a:p>
          <a:p>
            <a:endParaRPr lang="ru-RU" sz="2400" dirty="0">
              <a:latin typeface="Times New Roman"/>
            </a:endParaRPr>
          </a:p>
          <a:p>
            <a:endParaRPr lang="ru-RU" sz="2400" dirty="0" smtClean="0">
              <a:latin typeface="Times New Roman"/>
            </a:endParaRPr>
          </a:p>
          <a:p>
            <a:endParaRPr lang="ru-RU" sz="2400" dirty="0">
              <a:latin typeface="Times New Roman"/>
            </a:endParaRPr>
          </a:p>
          <a:p>
            <a:endParaRPr lang="ru-RU" sz="2400" dirty="0" smtClean="0">
              <a:latin typeface="Times New Roman"/>
            </a:endParaRPr>
          </a:p>
          <a:p>
            <a:endParaRPr lang="ru-RU" sz="2400" dirty="0">
              <a:latin typeface="Times New Roman"/>
            </a:endParaRPr>
          </a:p>
          <a:p>
            <a:endParaRPr lang="ru-RU" sz="2400" dirty="0" smtClean="0">
              <a:latin typeface="Times New Roman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591609"/>
              </p:ext>
            </p:extLst>
          </p:nvPr>
        </p:nvGraphicFramePr>
        <p:xfrm>
          <a:off x="611560" y="908720"/>
          <a:ext cx="8136903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4742840"/>
                <a:gridCol w="1953903"/>
              </a:tblGrid>
              <a:tr h="82898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Дата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Суть изменения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НПА</a:t>
                      </a:r>
                      <a:endParaRPr lang="ru-RU" dirty="0"/>
                    </a:p>
                  </a:txBody>
                  <a:tcPr/>
                </a:tc>
              </a:tr>
              <a:tr h="654942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+mn-lt"/>
                        </a:rPr>
                        <a:t>02.10.2022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F14124">
                            <a:lumMod val="75000"/>
                          </a:srgbClr>
                        </a:buClr>
                        <a:buSzPct val="130000"/>
                        <a:buFont typeface="Georgia" pitchFamily="18" charset="0"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применяется положение о независимых гарантиях</a:t>
                      </a:r>
                    </a:p>
                    <a:p>
                      <a:endParaRPr lang="ru-RU" sz="2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+mn-lt"/>
                        </a:rPr>
                        <a:t>ПП РФ № 1397                от 09.08.2022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/>
                </a:tc>
              </a:tr>
              <a:tr h="10794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18.10.2022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F14124">
                            <a:lumMod val="75000"/>
                          </a:srgbClr>
                        </a:buClr>
                        <a:buSzPct val="130000"/>
                        <a:buFont typeface="Georgia" pitchFamily="18" charset="0"/>
                        <a:buNone/>
                        <a:tabLst/>
                        <a:defRPr/>
                      </a:pPr>
                      <a:r>
                        <a:rPr lang="ru-RU" sz="2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изменения в части освобождения от включения в РНП при форс-мажоре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ПП РФ № 1838                    от 15.10.2022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05.12.2022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установлен запрет на участие в закупках иностранных агентов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ФЗ № 498-ФЗ           от 05.12.2022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847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805264"/>
            <a:ext cx="7963287" cy="720080"/>
          </a:xfrm>
        </p:spPr>
        <p:txBody>
          <a:bodyPr/>
          <a:lstStyle/>
          <a:p>
            <a:r>
              <a:rPr lang="ru-RU" sz="3200" dirty="0" smtClean="0"/>
              <a:t>223-ФЗ изменения с 1 апреля 2023 г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548680"/>
            <a:ext cx="7560840" cy="47525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2400" dirty="0" smtClean="0">
              <a:latin typeface="Times New Roman"/>
            </a:endParaRPr>
          </a:p>
          <a:p>
            <a:endParaRPr lang="ru-RU" sz="2400" dirty="0">
              <a:latin typeface="Times New Roman"/>
            </a:endParaRPr>
          </a:p>
          <a:p>
            <a:endParaRPr lang="ru-RU" sz="2400" dirty="0" smtClean="0">
              <a:latin typeface="Times New Roman"/>
            </a:endParaRPr>
          </a:p>
          <a:p>
            <a:endParaRPr lang="ru-RU" sz="2400" dirty="0">
              <a:latin typeface="Times New Roman"/>
            </a:endParaRPr>
          </a:p>
          <a:p>
            <a:endParaRPr lang="ru-RU" sz="2400" dirty="0" smtClean="0">
              <a:latin typeface="Times New Roman"/>
            </a:endParaRPr>
          </a:p>
          <a:p>
            <a:endParaRPr lang="ru-RU" sz="2400" dirty="0">
              <a:latin typeface="Times New Roman"/>
            </a:endParaRPr>
          </a:p>
          <a:p>
            <a:endParaRPr lang="ru-RU" sz="2400" dirty="0" smtClean="0">
              <a:latin typeface="Times New Roman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972872"/>
              </p:ext>
            </p:extLst>
          </p:nvPr>
        </p:nvGraphicFramePr>
        <p:xfrm>
          <a:off x="827584" y="908720"/>
          <a:ext cx="7776864" cy="432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814"/>
                <a:gridCol w="2269050"/>
              </a:tblGrid>
              <a:tr h="5959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Суть изменения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НПА</a:t>
                      </a:r>
                      <a:endParaRPr lang="ru-RU" dirty="0"/>
                    </a:p>
                  </a:txBody>
                  <a:tcPr/>
                </a:tc>
              </a:tr>
              <a:tr h="1266348">
                <a:tc>
                  <a:txBody>
                    <a:bodyPr/>
                    <a:lstStyle/>
                    <a:p>
                      <a:pPr marL="457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F14124">
                            <a:lumMod val="75000"/>
                          </a:srgbClr>
                        </a:buClr>
                        <a:buSzPct val="130000"/>
                        <a:buFont typeface="Georgia" pitchFamily="18" charset="0"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информация о независимой гарантии, выданной участнику из числа СМСП, должна быть включена в специальный реестр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ФЗ №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-ФЗ           от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04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.2022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66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F14124">
                            <a:lumMod val="75000"/>
                          </a:srgbClr>
                        </a:buClr>
                        <a:buSzPct val="130000"/>
                        <a:buFont typeface="Georgia" pitchFamily="18" charset="0"/>
                        <a:buNone/>
                        <a:tabLst/>
                        <a:defRPr/>
                      </a:pPr>
                      <a:r>
                        <a:rPr lang="ru-RU" sz="2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реестр договоров нужно включать больше информации в случае конкурентных закупок среди СМСП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ПП РФ №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946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 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.10.2022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918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скорректирован порядок размещения в ЕИС положения о закупке и информации о закупке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ПП РФ № 1946                    от 31.10.2022</a:t>
                      </a:r>
                      <a:endParaRPr lang="ru-RU" sz="2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59613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765</Words>
  <Application>Microsoft Office PowerPoint</Application>
  <PresentationFormat>Экран (4:3)</PresentationFormat>
  <Paragraphs>262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Профилактика нарушений законодательства о закупках</vt:lpstr>
      <vt:lpstr>               штрафы от 5 до 30 тыс. руб.  </vt:lpstr>
      <vt:lpstr>на 01.11.2022 г доля закупок у СМП &lt; 10 %</vt:lpstr>
      <vt:lpstr>на 01.11.2022 г доля закупок у СМП = 0 %</vt:lpstr>
      <vt:lpstr>Документы, регламентирующие  порядок обоснования цены  </vt:lpstr>
      <vt:lpstr>44-ФЗ изменения за 4 кв-л 2022 г</vt:lpstr>
      <vt:lpstr>44-ФЗ изменения с 1 января 2023 г</vt:lpstr>
      <vt:lpstr>223-ФЗ изменения за 4 кв-л 2022 г</vt:lpstr>
      <vt:lpstr>223-ФЗ изменения с 1 апреля 2023 г</vt:lpstr>
      <vt:lpstr>главный специалист отдела внутреннего финансового аудита департамента образования МО г.Краснодар Коробская Ольга Николаевна тел. 255-63-30 o.korobskaya@krd.ru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Ведомственный контроль закупок</dc:title>
  <dc:creator>Шумская Любовь Игоревна</dc:creator>
  <cp:lastModifiedBy>Шумская Любовь Игоревна</cp:lastModifiedBy>
  <cp:revision>43</cp:revision>
  <cp:lastPrinted>2022-12-13T15:04:59Z</cp:lastPrinted>
  <dcterms:created xsi:type="dcterms:W3CDTF">2022-12-13T06:33:21Z</dcterms:created>
  <dcterms:modified xsi:type="dcterms:W3CDTF">2022-12-21T14:30:19Z</dcterms:modified>
</cp:coreProperties>
</file>