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7"/>
  </p:notesMasterIdLst>
  <p:sldIdLst>
    <p:sldId id="256" r:id="rId2"/>
    <p:sldId id="354" r:id="rId3"/>
    <p:sldId id="366" r:id="rId4"/>
    <p:sldId id="367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4" r:id="rId13"/>
    <p:sldId id="363" r:id="rId14"/>
    <p:sldId id="368" r:id="rId15"/>
    <p:sldId id="266" r:id="rId1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CC"/>
    <a:srgbClr val="008000"/>
    <a:srgbClr val="0066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28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14EE6-D185-41C3-9D5C-474AA821D6F5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45054-EAB5-4294-86BA-65BF69315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5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83AA-70BE-4829-A696-1C0720A9AB09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6783AA-70BE-4829-A696-1C0720A9AB09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BDB570-264D-4C86-AE06-625C8CDCF1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 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проведении ведомственного контроля закупочной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итоги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2023 года </a:t>
            </a:r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17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501599" y="5949280"/>
            <a:ext cx="6332240" cy="407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5877272"/>
            <a:ext cx="7420744" cy="44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3907"/>
              </p:ext>
            </p:extLst>
          </p:nvPr>
        </p:nvGraphicFramePr>
        <p:xfrm>
          <a:off x="683568" y="1247289"/>
          <a:ext cx="8132441" cy="4552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952328"/>
                <a:gridCol w="3019873"/>
              </a:tblGrid>
              <a:tr h="107787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Суть 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наруш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ения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Ответственность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(в рамках 44-ФЗ)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ч.1,2 ст.7.32.5 КоАП РФ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Ответственность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(в рамках 223-ФЗ)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ч.9 ст.7.32.3 КоАП РФ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250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Нарушение </a:t>
                      </a:r>
                    </a:p>
                    <a:p>
                      <a:pPr algn="ctr"/>
                      <a:r>
                        <a:rPr lang="ru-RU" dirty="0" smtClean="0"/>
                        <a:t>срока оплаты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штраф </a:t>
                      </a:r>
                    </a:p>
                    <a:p>
                      <a:pPr algn="l"/>
                      <a:r>
                        <a:rPr lang="ru-RU" dirty="0" smtClean="0"/>
                        <a:t>на должностных лиц 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от 30 до 50 тыс. рублей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штраф </a:t>
                      </a:r>
                    </a:p>
                    <a:p>
                      <a:pPr algn="l"/>
                      <a:r>
                        <a:rPr lang="ru-RU" dirty="0" smtClean="0"/>
                        <a:t>на должностных лиц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от 30 до 50 тыс.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рублей</a:t>
                      </a:r>
                    </a:p>
                    <a:p>
                      <a:pPr algn="l"/>
                      <a:endParaRPr lang="ru-RU" dirty="0" smtClean="0"/>
                    </a:p>
                    <a:p>
                      <a:pPr algn="l"/>
                      <a:r>
                        <a:rPr lang="ru-RU" dirty="0" smtClean="0"/>
                        <a:t>штраф </a:t>
                      </a:r>
                    </a:p>
                    <a:p>
                      <a:pPr algn="l"/>
                      <a:r>
                        <a:rPr lang="ru-RU" dirty="0" smtClean="0"/>
                        <a:t>на юридических лиц 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от 50 до 100 тыс. рублей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10778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Повторное нарушение </a:t>
                      </a:r>
                    </a:p>
                    <a:p>
                      <a:pPr algn="ctr"/>
                      <a:r>
                        <a:rPr lang="ru-RU" dirty="0" smtClean="0"/>
                        <a:t>срока оплаты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дисквалификация должностного лица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срок от 1 до 2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065323"/>
              </p:ext>
            </p:extLst>
          </p:nvPr>
        </p:nvGraphicFramePr>
        <p:xfrm>
          <a:off x="2195736" y="537880"/>
          <a:ext cx="55446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ответственность за нарушение срока оплаты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4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35134" y="882754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980729"/>
            <a:ext cx="796047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 indent="450215" algn="just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При планировании закупок и заключении контрактов или договоров учреждения:</a:t>
            </a:r>
          </a:p>
          <a:p>
            <a:pPr marL="678815" indent="450215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не проводят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процедуру по расчету и определению цены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endParaRPr lang="ru-RU" sz="10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проводят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процедуру по определению средней стоимости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 этапе подписания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контракта либо договора, тогда как законодатель предусмотрел определение цены начиная с этапа планирования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закупки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10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проводят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процедуру по определению цены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частично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либо без рассмотрения источников цен и ценовых предложений на наличие обязательных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требований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10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не хранят материалы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 определению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цены</a:t>
            </a:r>
            <a:endParaRPr lang="ru-RU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7711"/>
              </p:ext>
            </p:extLst>
          </p:nvPr>
        </p:nvGraphicFramePr>
        <p:xfrm>
          <a:off x="2555776" y="332656"/>
          <a:ext cx="46805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нарушения при определении стоимости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74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35134" y="882754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134" y="980729"/>
            <a:ext cx="838087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</a:rPr>
              <a:t>не формируется запрос</a:t>
            </a:r>
            <a:r>
              <a:rPr lang="ru-RU" sz="2000" b="1" dirty="0"/>
              <a:t>, содержащий полные характеристики, объем и сроки </a:t>
            </a:r>
            <a:r>
              <a:rPr lang="ru-RU" sz="2000" b="1" dirty="0" smtClean="0"/>
              <a:t>закупки; </a:t>
            </a:r>
          </a:p>
          <a:p>
            <a:pPr algn="just">
              <a:buClr>
                <a:srgbClr val="FF0000"/>
              </a:buClr>
            </a:pPr>
            <a:endParaRPr lang="ru-RU" sz="800" b="1" dirty="0" smtClean="0"/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</a:rPr>
              <a:t>не </a:t>
            </a:r>
            <a:r>
              <a:rPr lang="ru-RU" sz="2000" b="1" dirty="0">
                <a:solidFill>
                  <a:srgbClr val="FF0000"/>
                </a:solidFill>
              </a:rPr>
              <a:t>исследуется рынок </a:t>
            </a:r>
            <a:r>
              <a:rPr lang="ru-RU" sz="2000" b="1" dirty="0"/>
              <a:t>на наличие потенциальных </a:t>
            </a:r>
            <a:r>
              <a:rPr lang="ru-RU" sz="2000" b="1" dirty="0" smtClean="0"/>
              <a:t>поставщиков; </a:t>
            </a:r>
          </a:p>
          <a:p>
            <a:pPr algn="just">
              <a:buClr>
                <a:srgbClr val="FF0000"/>
              </a:buClr>
            </a:pPr>
            <a:endParaRPr lang="ru-RU" sz="800" b="1" dirty="0" smtClean="0"/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</a:rPr>
              <a:t>отсутствует</a:t>
            </a:r>
            <a:r>
              <a:rPr lang="ru-RU" sz="2000" b="1" dirty="0" smtClean="0"/>
              <a:t> </a:t>
            </a:r>
            <a:r>
              <a:rPr lang="ru-RU" sz="2000" b="1" dirty="0"/>
              <a:t>порядок (</a:t>
            </a:r>
            <a:r>
              <a:rPr lang="ru-RU" sz="2000" b="1" dirty="0">
                <a:solidFill>
                  <a:srgbClr val="FF0000"/>
                </a:solidFill>
              </a:rPr>
              <a:t>документооборот</a:t>
            </a:r>
            <a:r>
              <a:rPr lang="ru-RU" sz="2000" b="1" dirty="0"/>
              <a:t>), фиксирующий даты направления запросов и получения ценовых </a:t>
            </a:r>
            <a:r>
              <a:rPr lang="ru-RU" sz="2000" b="1" dirty="0" smtClean="0"/>
              <a:t>предложений; </a:t>
            </a:r>
          </a:p>
          <a:p>
            <a:pPr algn="just">
              <a:buClr>
                <a:srgbClr val="FF0000"/>
              </a:buClr>
            </a:pPr>
            <a:endParaRPr lang="ru-RU" sz="800" b="1" dirty="0" smtClean="0"/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</a:rPr>
              <a:t>запрос</a:t>
            </a:r>
            <a:r>
              <a:rPr lang="ru-RU" sz="2000" b="1" dirty="0" smtClean="0"/>
              <a:t> </a:t>
            </a:r>
            <a:r>
              <a:rPr lang="ru-RU" sz="2000" b="1" dirty="0"/>
              <a:t>ценовых предложений </a:t>
            </a:r>
            <a:r>
              <a:rPr lang="ru-RU" sz="2000" b="1" dirty="0">
                <a:solidFill>
                  <a:srgbClr val="FF0000"/>
                </a:solidFill>
              </a:rPr>
              <a:t>не содержит </a:t>
            </a:r>
            <a:r>
              <a:rPr lang="ru-RU" sz="2000" b="1" dirty="0"/>
              <a:t>существенных условий поставки и оплаты, влияющих на </a:t>
            </a:r>
            <a:r>
              <a:rPr lang="ru-RU" sz="2000" b="1" dirty="0" smtClean="0"/>
              <a:t>стоимость; </a:t>
            </a:r>
          </a:p>
          <a:p>
            <a:pPr algn="just">
              <a:buClr>
                <a:srgbClr val="FF0000"/>
              </a:buClr>
            </a:pPr>
            <a:endParaRPr lang="ru-RU" sz="800" b="1" dirty="0" smtClean="0"/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/>
              <a:t>поступившие </a:t>
            </a:r>
            <a:r>
              <a:rPr lang="ru-RU" sz="2000" b="1" dirty="0"/>
              <a:t>ценовые </a:t>
            </a:r>
            <a:r>
              <a:rPr lang="ru-RU" sz="2000" b="1" dirty="0">
                <a:solidFill>
                  <a:srgbClr val="FF0000"/>
                </a:solidFill>
              </a:rPr>
              <a:t>предложения не содержат </a:t>
            </a:r>
            <a:r>
              <a:rPr lang="ru-RU" sz="2000" b="1" dirty="0"/>
              <a:t>адресата, </a:t>
            </a:r>
            <a:r>
              <a:rPr lang="ru-RU" sz="2000" b="1" dirty="0" smtClean="0"/>
              <a:t>даты подготовки </a:t>
            </a:r>
            <a:r>
              <a:rPr lang="ru-RU" sz="2000" b="1" dirty="0"/>
              <a:t>и направления, отсутствует срок действия </a:t>
            </a:r>
            <a:r>
              <a:rPr lang="ru-RU" sz="2000" b="1" dirty="0" smtClean="0"/>
              <a:t>цены; </a:t>
            </a:r>
          </a:p>
          <a:p>
            <a:pPr algn="just">
              <a:buClr>
                <a:srgbClr val="FF0000"/>
              </a:buClr>
            </a:pPr>
            <a:endParaRPr lang="ru-RU" sz="800" b="1" dirty="0" smtClean="0"/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</a:rPr>
              <a:t>решение </a:t>
            </a:r>
            <a:r>
              <a:rPr lang="ru-RU" sz="2000" b="1" dirty="0">
                <a:solidFill>
                  <a:srgbClr val="FF0000"/>
                </a:solidFill>
              </a:rPr>
              <a:t>о выборе поставщика не оформлено</a:t>
            </a:r>
            <a:r>
              <a:rPr lang="ru-RU" sz="2000" b="1" dirty="0"/>
              <a:t>: нет расчета и обоснования стоимости, не выведена средняя цена за </a:t>
            </a:r>
            <a:r>
              <a:rPr lang="ru-RU" sz="2000" b="1" dirty="0" smtClean="0"/>
              <a:t>единицу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957463"/>
              </p:ext>
            </p:extLst>
          </p:nvPr>
        </p:nvGraphicFramePr>
        <p:xfrm>
          <a:off x="2555776" y="332656"/>
          <a:ext cx="46805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недостатки при определении цен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54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196751"/>
            <a:ext cx="842047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Постановление администрации муниципального образования город Краснодар от 15.03.2023 № 1050 </a:t>
            </a:r>
            <a:endParaRPr lang="ru-RU" sz="3200" b="1" dirty="0" smtClean="0"/>
          </a:p>
          <a:p>
            <a:pPr algn="ctr"/>
            <a:endParaRPr lang="ru-RU" sz="900" b="1" dirty="0"/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/>
              <a:t>О мерах по обеспечению исполнения местного бюджета (бюджета муниципального образования город Краснодар) в 2023 году</a:t>
            </a:r>
            <a:r>
              <a:rPr lang="ru-RU" sz="2800" b="1" dirty="0" smtClean="0"/>
              <a:t>»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 15 марта 2023 года</a:t>
            </a:r>
            <a:endParaRPr lang="ru-RU" sz="4000" b="1" dirty="0">
              <a:solidFill>
                <a:srgbClr val="FF0000"/>
              </a:solidFill>
            </a:endParaRPr>
          </a:p>
          <a:p>
            <a:pPr algn="ctr"/>
            <a:endParaRPr lang="ru-RU" sz="28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738239"/>
              </p:ext>
            </p:extLst>
          </p:nvPr>
        </p:nvGraphicFramePr>
        <p:xfrm>
          <a:off x="827584" y="332656"/>
          <a:ext cx="77048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меры оптимизации расходов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67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196751"/>
            <a:ext cx="8420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Постановление Правительства РФ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от </a:t>
            </a:r>
            <a:r>
              <a:rPr lang="ru-RU" sz="3200" b="1" dirty="0"/>
              <a:t>29.03.2023 № 498 </a:t>
            </a:r>
            <a:endParaRPr lang="ru-RU" sz="3200" b="1" dirty="0" smtClean="0"/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/>
              <a:t>Об утверждении типовых условий контрактов на оказание услуг питания детей, обучающихся по образовательным программам начального общего, основного общего и среднего общего образования</a:t>
            </a:r>
            <a:r>
              <a:rPr lang="ru-RU" sz="2800" b="1" dirty="0" smtClean="0"/>
              <a:t>»</a:t>
            </a:r>
          </a:p>
          <a:p>
            <a:pPr algn="ctr"/>
            <a:endParaRPr lang="ru-RU" sz="2800" b="1" dirty="0"/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</a:rPr>
              <a:t> 1 мая 2023 года</a:t>
            </a:r>
            <a:endParaRPr lang="ru-RU" sz="4000" b="1" dirty="0">
              <a:solidFill>
                <a:srgbClr val="FF0000"/>
              </a:solidFill>
            </a:endParaRPr>
          </a:p>
          <a:p>
            <a:pPr algn="ctr"/>
            <a:endParaRPr lang="ru-RU" sz="28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15873"/>
              </p:ext>
            </p:extLst>
          </p:nvPr>
        </p:nvGraphicFramePr>
        <p:xfrm>
          <a:off x="827584" y="332656"/>
          <a:ext cx="77048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изменения законодательства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289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1835696" y="1133128"/>
            <a:ext cx="7497283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half" idx="2"/>
          </p:nvPr>
        </p:nvSpPr>
        <p:spPr>
          <a:xfrm>
            <a:off x="5024193" y="4653136"/>
            <a:ext cx="3580255" cy="1656184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600" y="1556792"/>
            <a:ext cx="7497283" cy="4536504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4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Благодарю </a:t>
            </a:r>
            <a:r>
              <a:rPr lang="ru-RU" sz="4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внимание</a:t>
            </a:r>
            <a:r>
              <a:rPr lang="ru-RU" sz="4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r>
              <a:rPr lang="ru-RU" sz="4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главный </a:t>
            </a: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специалист </a:t>
            </a: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отдела внутреннего </a:t>
            </a: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финансового аудита</a:t>
            </a:r>
            <a:b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департамента образования </a:t>
            </a: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АМО </a:t>
            </a: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Краснодар</a:t>
            </a: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Коробская</a:t>
            </a: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Ольга Николаевна</a:t>
            </a:r>
            <a:b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тел. 255-63-30</a:t>
            </a:r>
            <a:b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o.korobskaya@krd.ru</a:t>
            </a:r>
            <a:r>
              <a:rPr lang="ru-RU" sz="280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31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5" y="1078138"/>
            <a:ext cx="7704856" cy="507015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162940"/>
              </p:ext>
            </p:extLst>
          </p:nvPr>
        </p:nvGraphicFramePr>
        <p:xfrm>
          <a:off x="1596007" y="40466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материалы совещания на сайте департамента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5436096" y="2348880"/>
            <a:ext cx="1296144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2555776" y="3773466"/>
            <a:ext cx="3528392" cy="92439"/>
          </a:xfrm>
          <a:prstGeom prst="mathMinus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550693"/>
              </p:ext>
            </p:extLst>
          </p:nvPr>
        </p:nvGraphicFramePr>
        <p:xfrm>
          <a:off x="5292080" y="3140968"/>
          <a:ext cx="1728192" cy="29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Bahnschrift Light SemiCondensed" panose="020B0502040204020203" pitchFamily="34" charset="0"/>
                        </a:rPr>
                        <a:t>Контроль в сфере закупок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5986695" y="3432147"/>
            <a:ext cx="194946" cy="3875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4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909083"/>
              </p:ext>
            </p:extLst>
          </p:nvPr>
        </p:nvGraphicFramePr>
        <p:xfrm>
          <a:off x="1596007" y="40466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проверок на сайте департамента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052736"/>
            <a:ext cx="7560840" cy="50405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89" y="2204864"/>
            <a:ext cx="1180927" cy="6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33" y="2859361"/>
            <a:ext cx="1573213" cy="274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20" y="3161729"/>
            <a:ext cx="1952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8801"/>
            <a:ext cx="3641775" cy="8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99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17747"/>
              </p:ext>
            </p:extLst>
          </p:nvPr>
        </p:nvGraphicFramePr>
        <p:xfrm>
          <a:off x="1596007" y="40466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результаты мероприятий на сайте департамента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448190" y="908720"/>
            <a:ext cx="8367818" cy="532859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12" y="1916833"/>
            <a:ext cx="1109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91" y="2506018"/>
            <a:ext cx="1573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2780656"/>
            <a:ext cx="171532" cy="27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83" y="3055366"/>
            <a:ext cx="2690075" cy="6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11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501599" y="5949280"/>
            <a:ext cx="6332240" cy="407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5877272"/>
            <a:ext cx="7420744" cy="44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58865"/>
              </p:ext>
            </p:extLst>
          </p:nvPr>
        </p:nvGraphicFramePr>
        <p:xfrm>
          <a:off x="827583" y="1124743"/>
          <a:ext cx="7988425" cy="5159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7"/>
                <a:gridCol w="3816424"/>
                <a:gridCol w="1507704"/>
              </a:tblGrid>
              <a:tr h="12241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и (или) информация </a:t>
                      </a:r>
                    </a:p>
                    <a:p>
                      <a:pPr algn="ctr"/>
                      <a:r>
                        <a:rPr lang="ru-RU" baseline="0" dirty="0" smtClean="0"/>
                        <a:t>для размещения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Срок,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установленный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для размещения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(в рамках 223-ФЗ)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нарушений срока</a:t>
                      </a:r>
                      <a:endParaRPr lang="ru-RU" dirty="0"/>
                    </a:p>
                  </a:txBody>
                  <a:tcPr/>
                </a:tc>
              </a:tr>
              <a:tr h="887491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Положение о закупке </a:t>
                      </a:r>
                    </a:p>
                    <a:p>
                      <a:pPr algn="l"/>
                      <a:r>
                        <a:rPr lang="ru-RU" dirty="0" smtClean="0"/>
                        <a:t>и внесенные в него изменения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u="sng" dirty="0" smtClean="0"/>
                        <a:t>в течение 15 дней </a:t>
                      </a:r>
                    </a:p>
                    <a:p>
                      <a:pPr algn="l"/>
                      <a:r>
                        <a:rPr lang="ru-RU" dirty="0" smtClean="0"/>
                        <a:t>со дня их утверждения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72591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План закупки </a:t>
                      </a:r>
                    </a:p>
                    <a:p>
                      <a:pPr algn="l"/>
                      <a:r>
                        <a:rPr lang="ru-RU" dirty="0" smtClean="0"/>
                        <a:t>(на будущий год)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u="sng" dirty="0" smtClean="0"/>
                        <a:t>не позднее 31 декабря </a:t>
                      </a:r>
                    </a:p>
                    <a:p>
                      <a:pPr algn="l"/>
                      <a:r>
                        <a:rPr lang="ru-RU" b="0" u="none" dirty="0" smtClean="0"/>
                        <a:t>текущего года</a:t>
                      </a:r>
                      <a:endParaRPr lang="ru-RU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</a:tr>
              <a:tr h="73981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Изменения </a:t>
                      </a:r>
                    </a:p>
                    <a:p>
                      <a:pPr algn="l"/>
                      <a:r>
                        <a:rPr lang="ru-RU" dirty="0" smtClean="0"/>
                        <a:t>в план закупки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течение 10 дней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даты внесения изменений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67256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Извещение </a:t>
                      </a:r>
                    </a:p>
                    <a:p>
                      <a:pPr algn="l"/>
                      <a:r>
                        <a:rPr lang="ru-RU" dirty="0" smtClean="0"/>
                        <a:t>(запрос котировок)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u="sng" dirty="0" smtClean="0"/>
                        <a:t>не менее чем за 5 рабочих дней</a:t>
                      </a:r>
                      <a:r>
                        <a:rPr lang="ru-RU" dirty="0" smtClean="0"/>
                        <a:t> до дня подачи заявок на участие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882821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Извещение </a:t>
                      </a:r>
                    </a:p>
                    <a:p>
                      <a:pPr algn="l"/>
                      <a:r>
                        <a:rPr lang="ru-RU" dirty="0" smtClean="0"/>
                        <a:t>(запрос предложений)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менее чем за 7 рабочих дней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до дня проведения запроса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572972"/>
              </p:ext>
            </p:extLst>
          </p:nvPr>
        </p:nvGraphicFramePr>
        <p:xfrm>
          <a:off x="1043607" y="537880"/>
          <a:ext cx="74888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случаи</a:t>
                      </a:r>
                      <a:r>
                        <a:rPr lang="ru-RU" baseline="0" dirty="0" smtClean="0"/>
                        <a:t> н</a:t>
                      </a:r>
                      <a:r>
                        <a:rPr lang="ru-RU" dirty="0" smtClean="0"/>
                        <a:t>арушения сроков размещения информации</a:t>
                      </a:r>
                      <a:r>
                        <a:rPr lang="ru-RU" baseline="0" dirty="0" smtClean="0"/>
                        <a:t> в ЕИС (ч.1)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80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501599" y="5949280"/>
            <a:ext cx="6332240" cy="407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5877272"/>
            <a:ext cx="7420744" cy="44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92459"/>
              </p:ext>
            </p:extLst>
          </p:nvPr>
        </p:nvGraphicFramePr>
        <p:xfrm>
          <a:off x="683568" y="1247289"/>
          <a:ext cx="8132441" cy="5101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141172"/>
                <a:gridCol w="1534885"/>
              </a:tblGrid>
              <a:tr h="1317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и (или) информация </a:t>
                      </a:r>
                    </a:p>
                    <a:p>
                      <a:pPr algn="ctr"/>
                      <a:r>
                        <a:rPr lang="ru-RU" baseline="0" dirty="0" smtClean="0"/>
                        <a:t>для размещения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Срок,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установленный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размещения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(в рамках 223-ФЗ)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нарушений срока</a:t>
                      </a:r>
                      <a:endParaRPr lang="ru-RU" dirty="0"/>
                    </a:p>
                  </a:txBody>
                  <a:tcPr/>
                </a:tc>
              </a:tr>
              <a:tr h="79043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Сведения </a:t>
                      </a:r>
                    </a:p>
                    <a:p>
                      <a:pPr algn="l"/>
                      <a:r>
                        <a:rPr lang="ru-RU" dirty="0" smtClean="0"/>
                        <a:t>о заключении договора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u="sng" dirty="0" smtClean="0"/>
                        <a:t>в течение 3 рабочих дней </a:t>
                      </a:r>
                    </a:p>
                    <a:p>
                      <a:pPr algn="l"/>
                      <a:r>
                        <a:rPr lang="ru-RU" dirty="0" smtClean="0"/>
                        <a:t>со дня утверждения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107786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Информация о результатах исполнения договора, </a:t>
                      </a:r>
                    </a:p>
                    <a:p>
                      <a:pPr algn="l"/>
                      <a:r>
                        <a:rPr lang="ru-RU" dirty="0" smtClean="0"/>
                        <a:t>об изменении, о расторжении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течение 10 дней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 дня исполнения, изменения или расторжения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</a:tr>
              <a:tr h="96372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Сведения о количестве </a:t>
                      </a:r>
                    </a:p>
                    <a:p>
                      <a:pPr algn="l"/>
                      <a:r>
                        <a:rPr lang="ru-RU" dirty="0" smtClean="0"/>
                        <a:t>и стоимости договоров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позднее 10 числа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месяца, следующего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 отчетным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952011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Информация о годовом объеме закупки у субъектов предпринимательства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u="sng" dirty="0" smtClean="0"/>
                        <a:t>не позднее 1 февраля </a:t>
                      </a:r>
                      <a:r>
                        <a:rPr lang="ru-RU" dirty="0" smtClean="0"/>
                        <a:t>года, следующего за отчетным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963876"/>
              </p:ext>
            </p:extLst>
          </p:nvPr>
        </p:nvGraphicFramePr>
        <p:xfrm>
          <a:off x="1043608" y="537880"/>
          <a:ext cx="75608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случаи</a:t>
                      </a:r>
                      <a:r>
                        <a:rPr lang="ru-RU" baseline="0" dirty="0" smtClean="0"/>
                        <a:t> н</a:t>
                      </a:r>
                      <a:r>
                        <a:rPr lang="ru-RU" dirty="0" smtClean="0"/>
                        <a:t>арушения сроков размещения информации</a:t>
                      </a:r>
                      <a:r>
                        <a:rPr lang="ru-RU" baseline="0" dirty="0" smtClean="0"/>
                        <a:t> в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ЕИС (ч.2)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82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612845"/>
            <a:ext cx="63367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rgbClr val="FF0000"/>
              </a:solidFill>
            </a:endParaRPr>
          </a:p>
          <a:p>
            <a:pPr algn="just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 нарушение сроков </a:t>
            </a:r>
          </a:p>
          <a:p>
            <a:pPr algn="just"/>
            <a:r>
              <a:rPr lang="ru-RU" sz="2800" dirty="0" smtClean="0"/>
              <a:t>размещения информации в единой информационной системе в сфере закупок </a:t>
            </a:r>
            <a:r>
              <a:rPr lang="ru-RU" sz="2800" b="1" dirty="0" smtClean="0">
                <a:solidFill>
                  <a:srgbClr val="FF0000"/>
                </a:solidFill>
              </a:rPr>
              <a:t>ч.4 ст.7.32.3 КоАП РФ </a:t>
            </a:r>
            <a:r>
              <a:rPr lang="ru-RU" sz="2800" dirty="0" smtClean="0"/>
              <a:t>предусмотрена административная ответственность в форме штрафа </a:t>
            </a:r>
          </a:p>
          <a:p>
            <a:pPr algn="just"/>
            <a:r>
              <a:rPr lang="ru-RU" sz="2800" dirty="0" smtClean="0"/>
              <a:t>в размере: </a:t>
            </a:r>
          </a:p>
          <a:p>
            <a:pPr algn="just"/>
            <a:endParaRPr lang="ru-RU" sz="1000" dirty="0"/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от 2 </a:t>
            </a:r>
            <a:r>
              <a:rPr lang="ru-RU" sz="2800" b="1" dirty="0">
                <a:solidFill>
                  <a:srgbClr val="0070C0"/>
                </a:solidFill>
              </a:rPr>
              <a:t>до </a:t>
            </a:r>
            <a:r>
              <a:rPr lang="ru-RU" sz="2800" b="1" dirty="0" smtClean="0">
                <a:solidFill>
                  <a:srgbClr val="0070C0"/>
                </a:solidFill>
              </a:rPr>
              <a:t>5 </a:t>
            </a:r>
            <a:r>
              <a:rPr lang="ru-RU" sz="2800" b="1" dirty="0">
                <a:solidFill>
                  <a:srgbClr val="0070C0"/>
                </a:solidFill>
              </a:rPr>
              <a:t>тысяч </a:t>
            </a:r>
            <a:r>
              <a:rPr lang="ru-RU" sz="2800" b="1" dirty="0" smtClean="0">
                <a:solidFill>
                  <a:srgbClr val="0070C0"/>
                </a:solidFill>
              </a:rPr>
              <a:t>рублей </a:t>
            </a:r>
          </a:p>
          <a:p>
            <a:pPr algn="ctr"/>
            <a:r>
              <a:rPr lang="ru-RU" sz="2800" dirty="0" smtClean="0"/>
              <a:t>(на </a:t>
            </a:r>
            <a:r>
              <a:rPr lang="ru-RU" sz="2800" dirty="0"/>
              <a:t>должностных </a:t>
            </a:r>
            <a:r>
              <a:rPr lang="ru-RU" sz="2800" dirty="0" smtClean="0"/>
              <a:t>лиц)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от 10 до 30 </a:t>
            </a:r>
            <a:r>
              <a:rPr lang="ru-RU" sz="2800" b="1" dirty="0">
                <a:solidFill>
                  <a:srgbClr val="008000"/>
                </a:solidFill>
              </a:rPr>
              <a:t>тысяч </a:t>
            </a:r>
            <a:r>
              <a:rPr lang="ru-RU" sz="2800" b="1" dirty="0" smtClean="0">
                <a:solidFill>
                  <a:srgbClr val="008000"/>
                </a:solidFill>
              </a:rPr>
              <a:t>рублей </a:t>
            </a:r>
          </a:p>
          <a:p>
            <a:pPr algn="ctr"/>
            <a:r>
              <a:rPr lang="ru-RU" sz="2800" dirty="0" smtClean="0"/>
              <a:t>(на </a:t>
            </a:r>
            <a:r>
              <a:rPr lang="ru-RU" sz="2800" dirty="0"/>
              <a:t>юридических </a:t>
            </a:r>
            <a:r>
              <a:rPr lang="ru-RU" sz="2800" dirty="0" smtClean="0"/>
              <a:t>лиц)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276881"/>
              </p:ext>
            </p:extLst>
          </p:nvPr>
        </p:nvGraphicFramePr>
        <p:xfrm>
          <a:off x="1268016" y="332656"/>
          <a:ext cx="697639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6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ответственность за нарушение сроков размещения информации в ЕИС (в рамках Федерального закона 223-ФЗ)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02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501599" y="5949280"/>
            <a:ext cx="6332240" cy="407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5877272"/>
            <a:ext cx="7420744" cy="44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541171"/>
              </p:ext>
            </p:extLst>
          </p:nvPr>
        </p:nvGraphicFramePr>
        <p:xfrm>
          <a:off x="701398" y="1052736"/>
          <a:ext cx="8132441" cy="3242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024336"/>
                <a:gridCol w="1651721"/>
              </a:tblGrid>
              <a:tr h="1095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и (или) информация </a:t>
                      </a:r>
                    </a:p>
                    <a:p>
                      <a:pPr algn="ctr"/>
                      <a:r>
                        <a:rPr lang="ru-RU" baseline="0" dirty="0" smtClean="0"/>
                        <a:t>для размещения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Срок,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установленный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размещения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(в рамках 223-ФЗ)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случаев бездействия</a:t>
                      </a:r>
                      <a:endParaRPr lang="ru-RU" dirty="0"/>
                    </a:p>
                  </a:txBody>
                  <a:tcPr/>
                </a:tc>
              </a:tr>
              <a:tr h="95823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План закупки инновационной, высокотехнологичной продукции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позднее 31 декабря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текущего года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109514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Информация о результатах исполнения договора, </a:t>
                      </a:r>
                    </a:p>
                    <a:p>
                      <a:pPr algn="l"/>
                      <a:r>
                        <a:rPr lang="ru-RU" dirty="0" smtClean="0"/>
                        <a:t>об изменении, о расторжении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течение 10 дней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 дня исполнения, изменения или расторжения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419925"/>
              </p:ext>
            </p:extLst>
          </p:nvPr>
        </p:nvGraphicFramePr>
        <p:xfrm>
          <a:off x="2501599" y="404664"/>
          <a:ext cx="48965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случаи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неразмещения</a:t>
                      </a:r>
                      <a:r>
                        <a:rPr lang="ru-RU" baseline="0" dirty="0" smtClean="0"/>
                        <a:t> сведений в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ЕИС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43064"/>
              </p:ext>
            </p:extLst>
          </p:nvPr>
        </p:nvGraphicFramePr>
        <p:xfrm>
          <a:off x="683567" y="4581128"/>
          <a:ext cx="8045543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5543"/>
              </a:tblGrid>
              <a:tr h="1775381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Неразмещение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информации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 единой информационной системе 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 сфере закупок</a:t>
                      </a:r>
                      <a:r>
                        <a:rPr lang="ru-RU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влечет административную ответственность в форме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штрафа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(ч.5 ст.7.32.3 КоАП РФ)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 размере: </a:t>
                      </a:r>
                    </a:p>
                    <a:p>
                      <a:pPr algn="ctr"/>
                      <a:endParaRPr lang="ru-RU" sz="800" b="1" dirty="0" smtClean="0">
                        <a:solidFill>
                          <a:srgbClr val="3333CC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3333CC"/>
                          </a:solidFill>
                        </a:rPr>
                        <a:t>от 30 до 50 тысяч рублей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(на должностных лиц)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sz="800" b="1" dirty="0" smtClean="0">
                        <a:solidFill>
                          <a:srgbClr val="0066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6600"/>
                          </a:solidFill>
                        </a:rPr>
                        <a:t>от 100 до 300 тысяч рублей</a:t>
                      </a:r>
                      <a:r>
                        <a:rPr lang="ru-RU" b="1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(на юридических лиц) </a:t>
                      </a: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69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4708133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68016" y="4877544"/>
            <a:ext cx="770039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8190" y="908720"/>
            <a:ext cx="828092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196751"/>
            <a:ext cx="842047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Положение о закупке учреждения:</a:t>
            </a:r>
          </a:p>
          <a:p>
            <a:pPr algn="ctr"/>
            <a:endParaRPr lang="ru-RU" sz="1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согласовано </a:t>
            </a:r>
            <a:r>
              <a:rPr lang="ru-RU" sz="2800" dirty="0"/>
              <a:t>с наблюдательным </a:t>
            </a:r>
            <a:r>
              <a:rPr lang="ru-RU" sz="2800" dirty="0" smtClean="0"/>
              <a:t>советом вместо утверждения – </a:t>
            </a:r>
            <a:r>
              <a:rPr lang="ru-RU" sz="2800" b="1" dirty="0">
                <a:solidFill>
                  <a:srgbClr val="3333CC"/>
                </a:solidFill>
              </a:rPr>
              <a:t>1 случай</a:t>
            </a:r>
            <a:r>
              <a:rPr lang="ru-RU" sz="28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>
                <a:solidFill>
                  <a:srgbClr val="FF0000"/>
                </a:solidFill>
              </a:rPr>
              <a:t>содержит срок оплаты </a:t>
            </a:r>
            <a:r>
              <a:rPr lang="ru-RU" sz="2800" dirty="0" smtClean="0"/>
              <a:t>с момента поставки по договору – </a:t>
            </a:r>
            <a:r>
              <a:rPr lang="ru-RU" sz="2800" b="1" dirty="0">
                <a:solidFill>
                  <a:srgbClr val="3333CC"/>
                </a:solidFill>
              </a:rPr>
              <a:t>1 </a:t>
            </a:r>
            <a:r>
              <a:rPr lang="ru-RU" sz="2800" b="1">
                <a:solidFill>
                  <a:srgbClr val="3333CC"/>
                </a:solidFill>
              </a:rPr>
              <a:t>случай</a:t>
            </a:r>
            <a:r>
              <a:rPr lang="ru-RU" sz="280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>
                <a:solidFill>
                  <a:srgbClr val="FF0000"/>
                </a:solidFill>
              </a:rPr>
              <a:t>содержит требований о размере обеспечения</a:t>
            </a:r>
            <a:r>
              <a:rPr lang="ru-RU" sz="2800" dirty="0"/>
              <a:t> исполнения </a:t>
            </a:r>
            <a:r>
              <a:rPr lang="ru-RU" sz="2800" dirty="0" smtClean="0"/>
              <a:t>договора -</a:t>
            </a:r>
            <a:r>
              <a:rPr lang="ru-RU" sz="2800" b="1" dirty="0" smtClean="0">
                <a:solidFill>
                  <a:srgbClr val="3333CC"/>
                </a:solidFill>
              </a:rPr>
              <a:t>1 случай</a:t>
            </a:r>
            <a:r>
              <a:rPr lang="ru-RU" sz="2800" dirty="0" smtClean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</a:rPr>
              <a:t>Перечень </a:t>
            </a:r>
            <a:r>
              <a:rPr lang="ru-RU" sz="2800" b="1" dirty="0">
                <a:solidFill>
                  <a:srgbClr val="FF0000"/>
                </a:solidFill>
              </a:rPr>
              <a:t>изменений</a:t>
            </a:r>
            <a:r>
              <a:rPr lang="ru-RU" sz="2800" dirty="0"/>
              <a:t> к положению о закупке </a:t>
            </a:r>
            <a:endParaRPr lang="ru-RU" sz="2800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>
                <a:solidFill>
                  <a:srgbClr val="FF0000"/>
                </a:solidFill>
              </a:rPr>
              <a:t>размещен</a:t>
            </a:r>
            <a:r>
              <a:rPr lang="ru-RU" sz="2800" dirty="0"/>
              <a:t> в ЕИС – </a:t>
            </a:r>
            <a:r>
              <a:rPr lang="ru-RU" sz="2800" b="1" dirty="0">
                <a:solidFill>
                  <a:srgbClr val="3333CC"/>
                </a:solidFill>
              </a:rPr>
              <a:t>4 случая</a:t>
            </a:r>
            <a:r>
              <a:rPr lang="ru-RU" sz="2800" dirty="0"/>
              <a:t>.</a:t>
            </a:r>
          </a:p>
          <a:p>
            <a:pPr algn="ctr"/>
            <a:endParaRPr lang="ru-RU" sz="28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77607"/>
              </p:ext>
            </p:extLst>
          </p:nvPr>
        </p:nvGraphicFramePr>
        <p:xfrm>
          <a:off x="827584" y="332656"/>
          <a:ext cx="77048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случаи несоответствия положения о закупке законодательству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51431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7359</TotalTime>
  <Words>742</Words>
  <Application>Microsoft Office PowerPoint</Application>
  <PresentationFormat>Экран (4:3)</PresentationFormat>
  <Paragraphs>172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    главный специалист  отдела внутреннего финансового аудита департамента образования АМО г. Краснодар Коробская Ольга Николаевна тел. 255-63-30 o.korobskaya@krd.ru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организации работы профильных лагерей с дневным пребыванием с обязательной организацией питания, организованных муниципальными образовательными организациями, осуществляющими организацию отдыха и оздоровления обучающихся в каникулярное время, а также организации работы лагерей труда и отдыха дневного пребывания на базе муниципальных общеобразовательных организаций в период летней оздоровительной кампании 2022 года</dc:title>
  <dc:creator>Барчо Руслан Рашидович</dc:creator>
  <cp:lastModifiedBy>Шумская Любовь Игоревна</cp:lastModifiedBy>
  <cp:revision>596</cp:revision>
  <cp:lastPrinted>2023-04-06T11:07:06Z</cp:lastPrinted>
  <dcterms:created xsi:type="dcterms:W3CDTF">2022-06-19T11:23:41Z</dcterms:created>
  <dcterms:modified xsi:type="dcterms:W3CDTF">2023-04-11T13:55:41Z</dcterms:modified>
</cp:coreProperties>
</file>