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9" r:id="rId2"/>
    <p:sldId id="294" r:id="rId3"/>
    <p:sldId id="279" r:id="rId4"/>
    <p:sldId id="280" r:id="rId5"/>
    <p:sldId id="281" r:id="rId6"/>
    <p:sldId id="295" r:id="rId7"/>
    <p:sldId id="282" r:id="rId8"/>
    <p:sldId id="283" r:id="rId9"/>
    <p:sldId id="296" r:id="rId10"/>
    <p:sldId id="297" r:id="rId11"/>
    <p:sldId id="301" r:id="rId12"/>
    <p:sldId id="298" r:id="rId13"/>
    <p:sldId id="289" r:id="rId14"/>
    <p:sldId id="291" r:id="rId15"/>
    <p:sldId id="300" r:id="rId16"/>
    <p:sldId id="290" r:id="rId17"/>
    <p:sldId id="292" r:id="rId18"/>
    <p:sldId id="293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009A46"/>
    <a:srgbClr val="E2C5FF"/>
    <a:srgbClr val="CFC5FF"/>
    <a:srgbClr val="CADAEE"/>
    <a:srgbClr val="98CDE0"/>
    <a:srgbClr val="FFD54F"/>
    <a:srgbClr val="ABDB77"/>
    <a:srgbClr val="E2AC00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708"/>
      </p:cViewPr>
      <p:guideLst>
        <p:guide orient="horz" pos="11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341A-3031-4ECF-A738-ABB70B60D3D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2B14-BCB5-4B78-A8FD-27F10E9A7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0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063750">
              <a:defRPr/>
            </a:pPr>
            <a:endParaRPr lang="ru-RU" dirty="0">
              <a:cs typeface="+mn-cs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17" descr="C:\Documents and Settings\Денис\Рабочий стол\head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1695"/>
          <a:stretch>
            <a:fillRect/>
          </a:stretch>
        </p:blipFill>
        <p:spPr bwMode="auto">
          <a:xfrm>
            <a:off x="-7180" y="626316"/>
            <a:ext cx="9159494" cy="2000240"/>
          </a:xfrm>
          <a:prstGeom prst="rect">
            <a:avLst/>
          </a:prstGeom>
          <a:noFill/>
        </p:spPr>
      </p:pic>
      <p:pic>
        <p:nvPicPr>
          <p:cNvPr id="8" name="Picture 24" descr="http://www.heraldicum.ru/russia/subjects/towns/images/krasdar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429250"/>
            <a:ext cx="1039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00438" y="6357938"/>
            <a:ext cx="2133600" cy="458787"/>
          </a:xfrm>
          <a:prstGeom prst="rect">
            <a:avLst/>
          </a:prstGeom>
        </p:spPr>
        <p:txBody>
          <a:bodyPr/>
          <a:lstStyle>
            <a:lvl1pPr algn="ctr">
              <a:defRPr sz="1200">
                <a:cs typeface="+mn-cs"/>
              </a:defRPr>
            </a:lvl1pPr>
          </a:lstStyle>
          <a:p>
            <a:fld id="{561CB9AA-49BD-4C0D-BDC3-DF1355ECC01A}" type="datetimeFigureOut">
              <a:rPr lang="ru-RU" smtClean="0"/>
              <a:t>25.10.2021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7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3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6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6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0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2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561CB9AA-49BD-4C0D-BDC3-DF1355ECC01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3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5313" y="6429375"/>
            <a:ext cx="828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32" name="Picture 24" descr="http://www.heraldicum.ru/russia/subjects/towns/images/krasdar3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58738"/>
            <a:ext cx="6429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/>
        </p:blipFill>
        <p:spPr bwMode="auto">
          <a:xfrm>
            <a:off x="-6008" y="0"/>
            <a:ext cx="9144000" cy="622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779" y="6200224"/>
            <a:ext cx="1320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. Краснодар</a:t>
            </a:r>
          </a:p>
          <a:p>
            <a:pPr algn="ctr"/>
            <a:r>
              <a:rPr lang="ru-RU" sz="1400" b="1" dirty="0" smtClean="0">
                <a:latin typeface="+mj-lt"/>
                <a:cs typeface="Times New Roman" pitchFamily="18" charset="0"/>
              </a:rPr>
              <a:t>2021 год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3691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 п</a:t>
            </a:r>
            <a:r>
              <a:rPr lang="ru-RU" sz="2800" b="1" dirty="0" smtClean="0"/>
              <a:t>орядке расследования и учёта несчастных случаев с обучающимися</a:t>
            </a:r>
            <a:endParaRPr lang="ru-RU" sz="2800" b="1" dirty="0"/>
          </a:p>
          <a:p>
            <a:pPr algn="ctr"/>
            <a:r>
              <a:rPr lang="ru-RU" sz="2800" b="1" dirty="0" smtClean="0"/>
              <a:t>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1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68760"/>
            <a:ext cx="7200800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        </a:t>
            </a:r>
            <a:r>
              <a:rPr lang="ru-RU" sz="2000" dirty="0" smtClean="0"/>
              <a:t>Раздел </a:t>
            </a:r>
            <a:r>
              <a:rPr lang="en-US" sz="2000" dirty="0" smtClean="0"/>
              <a:t>IV </a:t>
            </a:r>
            <a:r>
              <a:rPr lang="ru-RU" sz="2000" dirty="0" smtClean="0"/>
              <a:t> (в): Запросить (письменно) в медицинской организации </a:t>
            </a:r>
            <a:r>
              <a:rPr lang="ru-RU" sz="2000" b="1" dirty="0" smtClean="0"/>
              <a:t>медицинское заключение </a:t>
            </a:r>
            <a:r>
              <a:rPr lang="ru-RU" sz="2000" dirty="0"/>
              <a:t>о характере полученных повреждений здоровья и </a:t>
            </a:r>
            <a:r>
              <a:rPr lang="ru-RU" sz="2000" b="1" dirty="0"/>
              <a:t>степени их тяжести</a:t>
            </a:r>
            <a:r>
              <a:rPr lang="ru-RU" sz="2000" dirty="0"/>
              <a:t>, или заключение о причине смерти</a:t>
            </a:r>
            <a:r>
              <a:rPr lang="ru-RU" sz="2000" dirty="0" smtClean="0"/>
              <a:t>.</a:t>
            </a:r>
          </a:p>
          <a:p>
            <a:pPr lvl="0" algn="just"/>
            <a:endParaRPr lang="ru-RU" sz="2000" dirty="0"/>
          </a:p>
          <a:p>
            <a:pPr lvl="0" algn="just"/>
            <a:r>
              <a:rPr lang="ru-RU" sz="2000" dirty="0" smtClean="0"/>
              <a:t>п.19 Раздела </a:t>
            </a:r>
            <a:r>
              <a:rPr lang="en-US" sz="2000" dirty="0" smtClean="0"/>
              <a:t>IV</a:t>
            </a:r>
            <a:r>
              <a:rPr lang="ru-RU" sz="2000" dirty="0" smtClean="0"/>
              <a:t> «Порядок работы комиссий при расследовании несчастного случая с обучающимся»:</a:t>
            </a:r>
          </a:p>
          <a:p>
            <a:pPr lvl="0" algn="just"/>
            <a:endParaRPr lang="ru-RU" sz="105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10400" cy="563563"/>
          </a:xfrm>
        </p:spPr>
        <p:txBody>
          <a:bodyPr/>
          <a:lstStyle/>
          <a:p>
            <a:r>
              <a:rPr lang="ru-RU" sz="2000" b="1" dirty="0"/>
              <a:t>Порядок работы Комиссии при расследовании несчастного случая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7112"/>
            <a:ext cx="7632848" cy="18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Учетная форма № 315 - у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" r="1972" b="18100"/>
          <a:stretch/>
        </p:blipFill>
        <p:spPr bwMode="auto">
          <a:xfrm>
            <a:off x="2123728" y="994802"/>
            <a:ext cx="4536504" cy="55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21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68761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        4. Составить </a:t>
            </a:r>
            <a:r>
              <a:rPr lang="ru-RU" sz="1600" dirty="0"/>
              <a:t>протокол осмотра места несчастного </a:t>
            </a:r>
            <a:r>
              <a:rPr lang="ru-RU" sz="1600" dirty="0" smtClean="0"/>
              <a:t>случая, схему места НС, произвести фото и (или) видеосъёмку.</a:t>
            </a:r>
          </a:p>
          <a:p>
            <a:pPr lvl="0" algn="just"/>
            <a:r>
              <a:rPr lang="ru-RU" sz="1600" dirty="0"/>
              <a:t> (в Порядке есть образец протокола </a:t>
            </a:r>
            <a:r>
              <a:rPr lang="ru-RU" sz="1600" dirty="0" smtClean="0"/>
              <a:t>осмотра места НС  </a:t>
            </a:r>
            <a:r>
              <a:rPr lang="ru-RU" sz="1600" dirty="0"/>
              <a:t>- Приложение № 3).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10400" cy="563563"/>
          </a:xfrm>
        </p:spPr>
        <p:txBody>
          <a:bodyPr/>
          <a:lstStyle/>
          <a:p>
            <a:r>
              <a:rPr lang="ru-RU" sz="2000" b="1" dirty="0"/>
              <a:t>Порядок работы Комиссии при расследовании несчастного случая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19" y="2099758"/>
            <a:ext cx="3139632" cy="446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89" y="2099758"/>
            <a:ext cx="3144549" cy="446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0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5009"/>
            <a:ext cx="3320818" cy="45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Акт о расследовании несчастного случая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4072" y="1052736"/>
            <a:ext cx="766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5. Составить АКТ о расследовании несчастного случая.</a:t>
            </a:r>
          </a:p>
          <a:p>
            <a:pPr indent="263525" algn="just"/>
            <a:r>
              <a:rPr lang="ru-RU" dirty="0" smtClean="0"/>
              <a:t>(в </a:t>
            </a:r>
            <a:r>
              <a:rPr lang="ru-RU" dirty="0"/>
              <a:t>Порядке есть образец </a:t>
            </a:r>
            <a:r>
              <a:rPr lang="ru-RU" dirty="0" smtClean="0"/>
              <a:t>АКТА - </a:t>
            </a:r>
            <a:r>
              <a:rPr lang="ru-RU" dirty="0"/>
              <a:t>Приложение № </a:t>
            </a:r>
            <a:r>
              <a:rPr lang="ru-RU" dirty="0" smtClean="0"/>
              <a:t>4).</a:t>
            </a:r>
          </a:p>
          <a:p>
            <a:pPr indent="263525" algn="ctr"/>
            <a:r>
              <a:rPr lang="ru-RU" b="1" dirty="0" smtClean="0">
                <a:solidFill>
                  <a:srgbClr val="FF0000"/>
                </a:solidFill>
              </a:rPr>
              <a:t>Формы Н-2  НЕТ!</a:t>
            </a:r>
          </a:p>
          <a:p>
            <a:pPr indent="263525" algn="just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  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04859"/>
            <a:ext cx="3168352" cy="43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Несчастные случаи,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не</a:t>
            </a:r>
            <a:r>
              <a:rPr lang="ru-RU" sz="2000" b="1" dirty="0" smtClean="0"/>
              <a:t> </a:t>
            </a:r>
            <a:r>
              <a:rPr lang="ru-RU" sz="2000" b="1" dirty="0">
                <a:solidFill>
                  <a:srgbClr val="FF0000"/>
                </a:solidFill>
              </a:rPr>
              <a:t>связанные </a:t>
            </a:r>
            <a:r>
              <a:rPr lang="ru-RU" sz="2000" b="1" dirty="0"/>
              <a:t>с </a:t>
            </a:r>
            <a:r>
              <a:rPr lang="ru-RU" sz="2000" b="1" dirty="0" smtClean="0"/>
              <a:t>образовательной  </a:t>
            </a:r>
            <a:r>
              <a:rPr lang="ru-RU" sz="2000" b="1" dirty="0"/>
              <a:t>деятельностью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2240" y="1412776"/>
            <a:ext cx="7619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u="sng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п.13 Акта о расследовании несчастного случая с обучающимся</a:t>
            </a: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ea typeface="Times New Roman"/>
              </a:rPr>
              <a:t>В </a:t>
            </a:r>
            <a:r>
              <a:rPr lang="ru-RU" dirty="0">
                <a:ea typeface="Times New Roman"/>
              </a:rPr>
              <a:t>соответствии с </a:t>
            </a:r>
            <a:r>
              <a:rPr lang="ru-RU" dirty="0" smtClean="0">
                <a:ea typeface="Times New Roman"/>
              </a:rPr>
              <a:t>Порядком </a:t>
            </a:r>
            <a:r>
              <a:rPr lang="ru-RU" dirty="0">
                <a:ea typeface="Times New Roman"/>
              </a:rPr>
              <a:t>и </a:t>
            </a:r>
            <a:r>
              <a:rPr lang="ru-RU" b="1" dirty="0">
                <a:ea typeface="Times New Roman"/>
              </a:rPr>
              <a:t>по решению </a:t>
            </a:r>
            <a:r>
              <a:rPr lang="ru-RU" dirty="0" smtClean="0">
                <a:ea typeface="Times New Roman"/>
              </a:rPr>
              <a:t>комиссии ОО по </a:t>
            </a:r>
            <a:r>
              <a:rPr lang="ru-RU" dirty="0">
                <a:ea typeface="Times New Roman"/>
              </a:rPr>
              <a:t>расследованию несчастных случаев, в соответствии с квалификацией несчастного случая в зависимости от конкретных обстоятельств могут квалифицироваться как несчастные случаи, </a:t>
            </a:r>
            <a:r>
              <a:rPr lang="ru-RU" b="1" dirty="0">
                <a:ea typeface="Times New Roman"/>
              </a:rPr>
              <a:t>не связанные с образовательной деятельностью</a:t>
            </a:r>
            <a:r>
              <a:rPr lang="ru-RU" dirty="0">
                <a:ea typeface="Times New Roman"/>
              </a:rPr>
              <a:t>:</a:t>
            </a: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ea typeface="Times New Roman"/>
              </a:rPr>
              <a:t>- несчастный </a:t>
            </a:r>
            <a:r>
              <a:rPr lang="ru-RU" dirty="0">
                <a:ea typeface="Times New Roman"/>
              </a:rPr>
              <a:t>случай, повлекший смерть обучающегося вследствие общего заболевания или самоубийства, подтвержденного медицинскими организациями и следственными органами;</a:t>
            </a: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ea typeface="Times New Roman"/>
              </a:rPr>
              <a:t>- несчастный </a:t>
            </a:r>
            <a:r>
              <a:rPr lang="ru-RU" dirty="0">
                <a:ea typeface="Times New Roman"/>
              </a:rPr>
              <a:t>случай, повлекший смерть обучающегося, единственной причиной которой (по заключению медицинской организации) явилось алкогольное, наркотическое или токсическое отравление обучающегося;</a:t>
            </a: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ea typeface="Times New Roman"/>
              </a:rPr>
              <a:t>- несчастный </a:t>
            </a:r>
            <a:r>
              <a:rPr lang="ru-RU" dirty="0">
                <a:ea typeface="Times New Roman"/>
              </a:rPr>
              <a:t>случай, происшедший при совершении обучающимся действий, квалифицированных правоохранительными органами как преступление.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Акт о расследовании несчастного случая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4072" y="1225689"/>
            <a:ext cx="7668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400" b="1" dirty="0" smtClean="0"/>
              <a:t>Акт </a:t>
            </a:r>
            <a:r>
              <a:rPr lang="ru-RU" sz="2400" b="1" dirty="0"/>
              <a:t>о расследовании несчастного случая с обучающимся </a:t>
            </a:r>
            <a:r>
              <a:rPr lang="ru-RU" sz="2400" dirty="0"/>
              <a:t>составляется </a:t>
            </a:r>
            <a:r>
              <a:rPr lang="ru-RU" sz="2400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3-х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экземплярах </a:t>
            </a:r>
            <a:r>
              <a:rPr lang="ru-RU" sz="2400" dirty="0"/>
              <a:t>и </a:t>
            </a:r>
            <a:r>
              <a:rPr lang="ru-RU" sz="2400" dirty="0">
                <a:solidFill>
                  <a:srgbClr val="FF0000"/>
                </a:solidFill>
              </a:rPr>
              <a:t>не позднее </a:t>
            </a:r>
            <a:r>
              <a:rPr lang="ru-RU" sz="2400" b="1" dirty="0">
                <a:solidFill>
                  <a:srgbClr val="FF0000"/>
                </a:solidFill>
              </a:rPr>
              <a:t>3-х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рабочих дней </a:t>
            </a:r>
            <a:r>
              <a:rPr lang="ru-RU" sz="2400" dirty="0"/>
              <a:t>после завершения </a:t>
            </a:r>
            <a:r>
              <a:rPr lang="ru-RU" sz="2400" dirty="0" smtClean="0"/>
              <a:t>расследования </a:t>
            </a:r>
            <a:r>
              <a:rPr lang="ru-RU" sz="2400" b="1" dirty="0" smtClean="0"/>
              <a:t>утверждается</a:t>
            </a:r>
            <a:r>
              <a:rPr lang="ru-RU" sz="2400" dirty="0" smtClean="0"/>
              <a:t> </a:t>
            </a:r>
            <a:r>
              <a:rPr lang="ru-RU" sz="2400" dirty="0"/>
              <a:t>руководителем </a:t>
            </a:r>
            <a:r>
              <a:rPr lang="ru-RU" sz="2400" dirty="0" smtClean="0"/>
              <a:t>образовательной организации</a:t>
            </a:r>
            <a:r>
              <a:rPr lang="ru-RU" sz="2400" dirty="0"/>
              <a:t>, </a:t>
            </a:r>
            <a:r>
              <a:rPr lang="ru-RU" sz="2400" b="1" dirty="0" smtClean="0"/>
              <a:t>заверяется печатью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 smtClean="0"/>
              <a:t>       </a:t>
            </a:r>
            <a:r>
              <a:rPr lang="ru-RU" sz="2400" b="1" u="sng" dirty="0" smtClean="0"/>
              <a:t>Первый</a:t>
            </a:r>
            <a:r>
              <a:rPr lang="ru-RU" sz="2400" u="sng" dirty="0" smtClean="0"/>
              <a:t> </a:t>
            </a:r>
            <a:r>
              <a:rPr lang="ru-RU" sz="2400" u="sng" dirty="0"/>
              <a:t>экземпляр Акта</a:t>
            </a:r>
            <a:r>
              <a:rPr lang="ru-RU" sz="2400" dirty="0"/>
              <a:t> выдается родителю (законному представителю) пострадавшего.</a:t>
            </a:r>
          </a:p>
          <a:p>
            <a:pPr algn="just"/>
            <a:r>
              <a:rPr lang="ru-RU" sz="2400" dirty="0" smtClean="0"/>
              <a:t>       </a:t>
            </a:r>
            <a:r>
              <a:rPr lang="ru-RU" sz="2400" b="1" u="sng" dirty="0" smtClean="0"/>
              <a:t>Второй</a:t>
            </a:r>
            <a:r>
              <a:rPr lang="ru-RU" sz="2400" u="sng" dirty="0" smtClean="0"/>
              <a:t> </a:t>
            </a:r>
            <a:r>
              <a:rPr lang="ru-RU" sz="2400" u="sng" dirty="0"/>
              <a:t>экземпляр Акта</a:t>
            </a:r>
            <a:r>
              <a:rPr lang="ru-RU" sz="2400" dirty="0"/>
              <a:t> вместе с материалами расследования хранится </a:t>
            </a:r>
            <a:r>
              <a:rPr lang="ru-RU" sz="2400" dirty="0" smtClean="0"/>
              <a:t>в ОО </a:t>
            </a:r>
            <a:r>
              <a:rPr lang="ru-RU" sz="2400" dirty="0" smtClean="0">
                <a:solidFill>
                  <a:srgbClr val="FF0000"/>
                </a:solidFill>
              </a:rPr>
              <a:t> в течение 45 лет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b="1" dirty="0" smtClean="0"/>
              <a:t>       </a:t>
            </a:r>
            <a:r>
              <a:rPr lang="ru-RU" sz="2400" b="1" u="sng" dirty="0" smtClean="0"/>
              <a:t>Третий </a:t>
            </a:r>
            <a:r>
              <a:rPr lang="ru-RU" sz="2400" u="sng" dirty="0" smtClean="0"/>
              <a:t> </a:t>
            </a:r>
            <a:r>
              <a:rPr lang="ru-RU" sz="2400" u="sng" dirty="0"/>
              <a:t>экземпляр Акта</a:t>
            </a:r>
            <a:r>
              <a:rPr lang="ru-RU" sz="2400" dirty="0"/>
              <a:t> вместе с копиями материалов </a:t>
            </a:r>
            <a:r>
              <a:rPr lang="ru-RU" sz="2400" dirty="0" smtClean="0"/>
              <a:t>предоставляется </a:t>
            </a:r>
            <a:r>
              <a:rPr lang="ru-RU" sz="2400" dirty="0"/>
              <a:t>в департамент </a:t>
            </a:r>
            <a:r>
              <a:rPr lang="ru-RU" sz="2400" dirty="0" smtClean="0"/>
              <a:t>образования </a:t>
            </a:r>
            <a:r>
              <a:rPr lang="ru-RU" sz="2400" dirty="0"/>
              <a:t>в течение </a:t>
            </a:r>
            <a:r>
              <a:rPr lang="ru-RU" sz="2400" b="1" dirty="0">
                <a:solidFill>
                  <a:srgbClr val="FF0000"/>
                </a:solidFill>
              </a:rPr>
              <a:t>3-х</a:t>
            </a:r>
            <a:r>
              <a:rPr lang="ru-RU" sz="2400" dirty="0" smtClean="0"/>
              <a:t> </a:t>
            </a:r>
            <a:r>
              <a:rPr lang="ru-RU" sz="2400" dirty="0"/>
              <a:t>суток после оформления акта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67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Журнал регистрации несчастных случаев в ОО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Информация </a:t>
            </a:r>
            <a:r>
              <a:rPr lang="ru-RU" dirty="0"/>
              <a:t>о несчастном </a:t>
            </a:r>
            <a:r>
              <a:rPr lang="ru-RU" dirty="0" smtClean="0"/>
              <a:t>случае, также </a:t>
            </a:r>
            <a:r>
              <a:rPr lang="ru-RU" dirty="0"/>
              <a:t>о групповом несчастном случае, тяжелом случае, случае со смертельным исходом </a:t>
            </a:r>
            <a:r>
              <a:rPr lang="ru-RU" dirty="0" smtClean="0"/>
              <a:t> </a:t>
            </a:r>
            <a:r>
              <a:rPr lang="ru-RU" u="sng" dirty="0"/>
              <a:t>регистрируется </a:t>
            </a:r>
            <a:r>
              <a:rPr lang="ru-RU" u="sng" dirty="0" smtClean="0"/>
              <a:t>ОО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>
                <a:solidFill>
                  <a:srgbClr val="FF0000"/>
                </a:solidFill>
              </a:rPr>
              <a:t>Журнале регистрации несчастных случаев с обучающимися</a:t>
            </a:r>
            <a:r>
              <a:rPr lang="ru-RU" b="1" dirty="0"/>
              <a:t> </a:t>
            </a:r>
            <a:r>
              <a:rPr lang="ru-RU" dirty="0"/>
              <a:t>(Приложение № 6 Порядка).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5862" y="991058"/>
            <a:ext cx="4128260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Порядок предоставления </a:t>
            </a:r>
            <a:r>
              <a:rPr lang="ru-RU" sz="2000" b="1" dirty="0" smtClean="0"/>
              <a:t>отчётов </a:t>
            </a:r>
            <a:r>
              <a:rPr lang="ru-RU" sz="2000" b="1" dirty="0"/>
              <a:t>о несчастных </a:t>
            </a:r>
            <a:r>
              <a:rPr lang="ru-RU" sz="2000" b="1" dirty="0" smtClean="0"/>
              <a:t>случаях </a:t>
            </a:r>
            <a:r>
              <a:rPr lang="ru-RU" sz="2000" b="1" dirty="0"/>
              <a:t>с обучающимися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88853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Организации</a:t>
            </a:r>
            <a:r>
              <a:rPr lang="ru-RU" dirty="0"/>
              <a:t>,   осуществляющие   образовательную  деятельность, </a:t>
            </a:r>
            <a:r>
              <a:rPr lang="ru-RU" dirty="0">
                <a:solidFill>
                  <a:srgbClr val="FF0000"/>
                </a:solidFill>
              </a:rPr>
              <a:t>до 20 января наступившего года </a:t>
            </a:r>
            <a:r>
              <a:rPr lang="ru-RU" dirty="0"/>
              <a:t>направляют в департамент </a:t>
            </a:r>
            <a:r>
              <a:rPr lang="ru-RU" dirty="0" smtClean="0"/>
              <a:t>образования ( отдел образования внутригородского округа) отчёт </a:t>
            </a:r>
            <a:r>
              <a:rPr lang="ru-RU" dirty="0"/>
              <a:t>о </a:t>
            </a:r>
            <a:r>
              <a:rPr lang="ru-RU" dirty="0" smtClean="0"/>
              <a:t>несчастных </a:t>
            </a:r>
            <a:r>
              <a:rPr lang="ru-RU" dirty="0"/>
              <a:t>случаях с </a:t>
            </a:r>
            <a:r>
              <a:rPr lang="ru-RU" dirty="0" smtClean="0"/>
              <a:t>обучающимися </a:t>
            </a:r>
            <a:r>
              <a:rPr lang="ru-RU" dirty="0"/>
              <a:t>за истекший год в соответствии с </a:t>
            </a:r>
            <a:r>
              <a:rPr lang="ru-RU" dirty="0" smtClean="0"/>
              <a:t>Приложением </a:t>
            </a:r>
            <a:r>
              <a:rPr lang="ru-RU" dirty="0"/>
              <a:t>№ </a:t>
            </a:r>
            <a:r>
              <a:rPr lang="ru-RU" dirty="0" smtClean="0"/>
              <a:t>7: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7892" y="1988839"/>
            <a:ext cx="3804199" cy="54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9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Рекомендации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8444" y="126876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algn="just"/>
            <a:r>
              <a:rPr lang="ru-RU" dirty="0" smtClean="0"/>
              <a:t>     1. Изучить </a:t>
            </a:r>
            <a:r>
              <a:rPr lang="ru-RU" dirty="0"/>
              <a:t>н</a:t>
            </a:r>
            <a:r>
              <a:rPr lang="ru-RU" dirty="0" smtClean="0"/>
              <a:t>ормативные документы о расследовании </a:t>
            </a:r>
            <a:r>
              <a:rPr lang="ru-RU" dirty="0"/>
              <a:t>и </a:t>
            </a:r>
            <a:r>
              <a:rPr lang="ru-RU" dirty="0" smtClean="0"/>
              <a:t>учёте </a:t>
            </a:r>
            <a:r>
              <a:rPr lang="ru-RU" dirty="0"/>
              <a:t>несчастных случаев с </a:t>
            </a:r>
            <a:r>
              <a:rPr lang="ru-RU" dirty="0" smtClean="0"/>
              <a:t>обучающимися.</a:t>
            </a:r>
          </a:p>
          <a:p>
            <a:pPr indent="538163" algn="just"/>
            <a:r>
              <a:rPr lang="ru-RU" dirty="0" smtClean="0"/>
              <a:t>2. Своевременно </a:t>
            </a:r>
            <a:r>
              <a:rPr lang="ru-RU" dirty="0"/>
              <a:t>расследовать и учитывать несчастные случаи с обучающимися, разрабатывать и реализовывать мероприятия по их </a:t>
            </a:r>
            <a:r>
              <a:rPr lang="ru-RU" dirty="0" smtClean="0"/>
              <a:t>предупреждению.</a:t>
            </a:r>
          </a:p>
          <a:p>
            <a:pPr indent="538163" algn="just"/>
            <a:r>
              <a:rPr lang="ru-RU" dirty="0"/>
              <a:t> 3. Довести до сведения работников ОО под роспись, информацию о проведении  данной работы не реже одного раза в год</a:t>
            </a:r>
            <a:r>
              <a:rPr lang="ru-RU" dirty="0" smtClean="0"/>
              <a:t>.</a:t>
            </a:r>
          </a:p>
          <a:p>
            <a:pPr lvl="0" indent="538163" algn="just"/>
            <a:r>
              <a:rPr lang="ru-RU" dirty="0"/>
              <a:t>4. Строго выполнять Порядок всеми работниками </a:t>
            </a:r>
            <a:r>
              <a:rPr lang="ru-RU" dirty="0" smtClean="0"/>
              <a:t>ОО, </a:t>
            </a:r>
            <a:r>
              <a:rPr lang="ru-RU" dirty="0"/>
              <a:t>согласно алгоритму действий</a:t>
            </a:r>
            <a:r>
              <a:rPr lang="ru-RU" dirty="0" smtClean="0"/>
              <a:t>.</a:t>
            </a:r>
          </a:p>
          <a:p>
            <a:pPr indent="538163" algn="just"/>
            <a:r>
              <a:rPr lang="ru-RU" dirty="0" smtClean="0"/>
              <a:t>5. Информировать </a:t>
            </a:r>
            <a:r>
              <a:rPr lang="ru-RU" dirty="0"/>
              <a:t>в указанные сроки департамент образования обо всех несчастных случаях, произошедших с </a:t>
            </a:r>
            <a:r>
              <a:rPr lang="ru-RU" dirty="0" smtClean="0"/>
              <a:t>несовершеннолетними (</a:t>
            </a:r>
            <a:r>
              <a:rPr lang="ru-RU" dirty="0" smtClean="0">
                <a:solidFill>
                  <a:srgbClr val="FF0000"/>
                </a:solidFill>
              </a:rPr>
              <a:t>в том числе о ДТП</a:t>
            </a:r>
            <a:r>
              <a:rPr lang="ru-RU" dirty="0" smtClean="0"/>
              <a:t>).</a:t>
            </a:r>
          </a:p>
          <a:p>
            <a:pPr lvl="0" indent="538163" algn="just"/>
            <a:r>
              <a:rPr lang="ru-RU" dirty="0"/>
              <a:t>6. Представлять в департамент образования в указанные сроки акты и документы по расследованию несчастных случаев в полном объёме.</a:t>
            </a:r>
          </a:p>
          <a:p>
            <a:pPr indent="538163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984776" cy="576064"/>
          </a:xfrm>
        </p:spPr>
        <p:txBody>
          <a:bodyPr/>
          <a:lstStyle/>
          <a:p>
            <a:r>
              <a:rPr lang="ru-RU" sz="2100" b="1" dirty="0" smtClean="0"/>
              <a:t>Нормативные документы </a:t>
            </a:r>
            <a:br>
              <a:rPr lang="ru-RU" sz="2100" b="1" dirty="0" smtClean="0"/>
            </a:br>
            <a:r>
              <a:rPr lang="ru-RU" sz="2100" b="1" dirty="0" smtClean="0"/>
              <a:t>при расследовании несчастных случаев</a:t>
            </a:r>
            <a:endParaRPr lang="ru-RU" sz="2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271864"/>
          </a:xfrm>
        </p:spPr>
        <p:txBody>
          <a:bodyPr/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Приказ </a:t>
            </a:r>
            <a:r>
              <a:rPr lang="ru-RU" sz="2400" dirty="0"/>
              <a:t>Министерства образования и науки Российской Федерации </a:t>
            </a:r>
            <a:r>
              <a:rPr lang="ru-RU" sz="2400" b="1" dirty="0" smtClean="0"/>
              <a:t>от </a:t>
            </a:r>
            <a:r>
              <a:rPr lang="ru-RU" sz="2400" b="1" dirty="0"/>
              <a:t>27.06.2017 </a:t>
            </a:r>
            <a:r>
              <a:rPr lang="ru-RU" sz="2400" b="1" dirty="0" smtClean="0"/>
              <a:t>№ </a:t>
            </a:r>
            <a:r>
              <a:rPr lang="ru-RU" sz="2400" b="1" dirty="0"/>
              <a:t>602 </a:t>
            </a:r>
            <a:r>
              <a:rPr lang="ru-RU" sz="2400" dirty="0"/>
              <a:t>«Об утверждении Порядка расследования и </a:t>
            </a:r>
            <a:r>
              <a:rPr lang="ru-RU" sz="2400" dirty="0" smtClean="0"/>
              <a:t>учёта </a:t>
            </a:r>
            <a:r>
              <a:rPr lang="ru-RU" sz="2400" dirty="0"/>
              <a:t>несчастных случаев с обучающимися во время пребывания в организации, осуществляющей образовательную деятельность</a:t>
            </a:r>
            <a:r>
              <a:rPr lang="ru-RU" sz="2400" dirty="0" smtClean="0"/>
              <a:t>»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Приказ департамента образования администрации муниципального образования город Краснодар </a:t>
            </a:r>
          </a:p>
          <a:p>
            <a:pPr marL="355600" indent="0" algn="just">
              <a:buNone/>
            </a:pPr>
            <a:r>
              <a:rPr lang="ru-RU" sz="2400" dirty="0" smtClean="0"/>
              <a:t>от </a:t>
            </a:r>
            <a:r>
              <a:rPr lang="ru-RU" sz="2400" dirty="0"/>
              <a:t>11.06.2020 № 659 </a:t>
            </a:r>
            <a:r>
              <a:rPr lang="ru-RU" sz="2400" dirty="0" smtClean="0"/>
              <a:t>«О </a:t>
            </a:r>
            <a:r>
              <a:rPr lang="ru-RU" sz="2400" dirty="0"/>
              <a:t>предоставлении </a:t>
            </a:r>
            <a:r>
              <a:rPr lang="ru-RU" sz="2400" dirty="0" smtClean="0"/>
              <a:t>сведений о </a:t>
            </a:r>
            <a:r>
              <a:rPr lang="ru-RU" sz="2400" dirty="0"/>
              <a:t>несчастных случаях с </a:t>
            </a:r>
            <a:r>
              <a:rPr lang="ru-RU" sz="2400" dirty="0" smtClean="0"/>
              <a:t>обучающимися и </a:t>
            </a:r>
            <a:r>
              <a:rPr lang="ru-RU" sz="2400" dirty="0"/>
              <a:t>работниками образовательных </a:t>
            </a:r>
            <a:r>
              <a:rPr lang="ru-RU" sz="2400" dirty="0" smtClean="0"/>
              <a:t>организаций»</a:t>
            </a: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871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Приказ Министерства образования и науки РФ</a:t>
            </a:r>
            <a:br>
              <a:rPr lang="ru-RU" sz="2000" b="1" dirty="0" smtClean="0"/>
            </a:br>
            <a:r>
              <a:rPr lang="ru-RU" sz="2000" b="1" dirty="0" smtClean="0"/>
              <a:t> от 27.06.2017 № 602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7" y="1196753"/>
            <a:ext cx="3851188" cy="545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3"/>
            <a:ext cx="3911227" cy="54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7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Расследование и учёт несчастных случаев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996" y="1124744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500" b="1" kern="1000" dirty="0" smtClean="0">
                <a:ea typeface="Times New Roman"/>
                <a:cs typeface="Times New Roman"/>
              </a:rPr>
              <a:t>Расследованию </a:t>
            </a:r>
            <a:r>
              <a:rPr lang="ru-RU" sz="1500" b="1" kern="1000" dirty="0">
                <a:ea typeface="Times New Roman"/>
                <a:cs typeface="Times New Roman"/>
              </a:rPr>
              <a:t>и </a:t>
            </a:r>
            <a:r>
              <a:rPr lang="ru-RU" sz="1500" b="1" kern="1000" dirty="0" smtClean="0">
                <a:ea typeface="Times New Roman"/>
                <a:cs typeface="Times New Roman"/>
              </a:rPr>
              <a:t>учёту </a:t>
            </a:r>
            <a:r>
              <a:rPr lang="ru-RU" sz="1500" kern="1000" dirty="0">
                <a:ea typeface="Times New Roman"/>
                <a:cs typeface="Times New Roman"/>
              </a:rPr>
              <a:t>подлежат несчастные случаи, повлекшие за собой временную или стойкую утрату трудоспособности, здоровья </a:t>
            </a:r>
            <a:r>
              <a:rPr lang="ru-RU" sz="1500" b="1" kern="1000" dirty="0">
                <a:solidFill>
                  <a:srgbClr val="FF0000"/>
                </a:solidFill>
                <a:ea typeface="Times New Roman"/>
                <a:cs typeface="Times New Roman"/>
              </a:rPr>
              <a:t>в соответствии с медицинским заключением</a:t>
            </a:r>
            <a:r>
              <a:rPr lang="ru-RU" sz="1500" kern="1000" dirty="0">
                <a:ea typeface="Times New Roman"/>
                <a:cs typeface="Times New Roman"/>
              </a:rPr>
              <a:t> и, как следствие, </a:t>
            </a:r>
            <a:r>
              <a:rPr lang="ru-RU" sz="1500" b="1" kern="1000" dirty="0">
                <a:solidFill>
                  <a:srgbClr val="FF0000"/>
                </a:solidFill>
                <a:ea typeface="Times New Roman"/>
                <a:cs typeface="Times New Roman"/>
              </a:rPr>
              <a:t>освобождение от занятий не менее чем на один день</a:t>
            </a:r>
            <a:r>
              <a:rPr lang="ru-RU" sz="1500" kern="1000" dirty="0">
                <a:ea typeface="Times New Roman"/>
                <a:cs typeface="Times New Roman"/>
              </a:rPr>
              <a:t>, либо смерть обучающегося, если указанные несчастные случаи произошли</a:t>
            </a:r>
            <a:r>
              <a:rPr lang="ru-RU" sz="1500" kern="1000" dirty="0" smtClean="0">
                <a:ea typeface="Times New Roman"/>
                <a:cs typeface="Times New Roman"/>
              </a:rPr>
              <a:t>:</a:t>
            </a:r>
            <a:endParaRPr lang="ru-RU" sz="1500" kern="1000" dirty="0"/>
          </a:p>
          <a:p>
            <a:pPr algn="just"/>
            <a:r>
              <a:rPr lang="ru-RU" sz="1500" kern="1000" dirty="0"/>
              <a:t>- во время </a:t>
            </a:r>
            <a:r>
              <a:rPr lang="ru-RU" sz="1500" kern="1000" dirty="0" smtClean="0"/>
              <a:t>учебных занятий, установленных </a:t>
            </a:r>
            <a:r>
              <a:rPr lang="ru-RU" sz="1500" kern="1000" dirty="0"/>
              <a:t>перерывов между занятиями (мероприятиями), проводимыми как на территории и объектах образовательной организации, так и за ее пределами;</a:t>
            </a:r>
          </a:p>
          <a:p>
            <a:pPr algn="just"/>
            <a:r>
              <a:rPr lang="ru-RU" sz="1500" kern="1000" dirty="0"/>
              <a:t>- </a:t>
            </a:r>
            <a:r>
              <a:rPr lang="ru-RU" sz="1500" kern="1000" dirty="0" smtClean="0"/>
              <a:t> во </a:t>
            </a:r>
            <a:r>
              <a:rPr lang="ru-RU" sz="1500" kern="1000" dirty="0"/>
              <a:t>время учебных занятий по физической культуре;</a:t>
            </a:r>
          </a:p>
          <a:p>
            <a:pPr algn="just"/>
            <a:r>
              <a:rPr lang="ru-RU" sz="1500" kern="1000" dirty="0"/>
              <a:t>- </a:t>
            </a:r>
            <a:r>
              <a:rPr lang="ru-RU" sz="1500" kern="1000" dirty="0">
                <a:solidFill>
                  <a:srgbClr val="FF0000"/>
                </a:solidFill>
              </a:rPr>
              <a:t>при проведении внеаудиторных, внеклассных и других мероприятий в выходные, праздничные и каникулярные дни, если эти мероприятия организовывались и проводились непосредственно образовательной организацией;</a:t>
            </a:r>
          </a:p>
          <a:p>
            <a:pPr algn="just"/>
            <a:r>
              <a:rPr lang="ru-RU" sz="1500" kern="1000" dirty="0" smtClean="0"/>
              <a:t>- при </a:t>
            </a:r>
            <a:r>
              <a:rPr lang="ru-RU" sz="1500" kern="1000" dirty="0"/>
              <a:t>прохождении обучающимися учебной или производственной практики, сельскохозяйственных работ, общественно-полезного труда и выполнении работы под руководством и контролем представителей организации;</a:t>
            </a:r>
          </a:p>
          <a:p>
            <a:pPr algn="just"/>
            <a:r>
              <a:rPr lang="ru-RU" sz="1500" kern="1000" dirty="0" smtClean="0"/>
              <a:t>- при </a:t>
            </a:r>
            <a:r>
              <a:rPr lang="ru-RU" sz="1500" kern="1000" dirty="0"/>
              <a:t>проведении спортивных соревнований, тренировок, оздоровительных мероприятий, экскурсий, походов, экспедиций и других мероприятий, организованных образовательной организацией;</a:t>
            </a:r>
          </a:p>
          <a:p>
            <a:pPr algn="just"/>
            <a:r>
              <a:rPr lang="ru-RU" sz="1500" kern="1000" dirty="0"/>
              <a:t>- при организованном следовании обучающихся к месту проведения учебных занятий или мероприятий и обратно на транспортном средстве, на общественном или служебном транспорте или пешком;</a:t>
            </a:r>
          </a:p>
          <a:p>
            <a:pPr algn="just"/>
            <a:r>
              <a:rPr lang="ru-RU" sz="1500" kern="1000" dirty="0"/>
              <a:t>- при осуществлении иных действий обучающихся, обусловленных Уставом образовательной организации либо совершаемых в интересах данной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7569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10400" cy="563563"/>
          </a:xfrm>
        </p:spPr>
        <p:txBody>
          <a:bodyPr/>
          <a:lstStyle/>
          <a:p>
            <a:r>
              <a:rPr lang="ru-RU" sz="1800" b="1" dirty="0"/>
              <a:t>Действия руководителя образовательной организации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при </a:t>
            </a:r>
            <a:r>
              <a:rPr lang="ru-RU" sz="1800" b="1" dirty="0"/>
              <a:t>несчастном случае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1. Немедленное </a:t>
            </a:r>
            <a:r>
              <a:rPr lang="ru-RU" dirty="0"/>
              <a:t>оказание первой помощи пострадавшему</a:t>
            </a:r>
            <a:r>
              <a:rPr lang="ru-RU" dirty="0" smtClean="0"/>
              <a:t>.</a:t>
            </a:r>
          </a:p>
          <a:p>
            <a:pPr lvl="0" algn="just"/>
            <a:endParaRPr lang="ru-RU" dirty="0"/>
          </a:p>
          <a:p>
            <a:pPr algn="just"/>
            <a:r>
              <a:rPr lang="ru-RU" dirty="0" smtClean="0"/>
              <a:t>2. </a:t>
            </a:r>
            <a:r>
              <a:rPr lang="ru-RU" dirty="0"/>
              <a:t>Вызов скорой медицинской помощи.</a:t>
            </a:r>
          </a:p>
          <a:p>
            <a:pPr lvl="0" algn="just"/>
            <a:endParaRPr lang="ru-RU" dirty="0"/>
          </a:p>
          <a:p>
            <a:pPr algn="just"/>
            <a:r>
              <a:rPr lang="ru-RU" dirty="0" smtClean="0"/>
              <a:t>3. </a:t>
            </a:r>
            <a:r>
              <a:rPr lang="ru-RU" dirty="0"/>
              <a:t>Информирование родителей обучающегося о несчастном случае.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4. </a:t>
            </a:r>
            <a:r>
              <a:rPr lang="ru-RU" dirty="0"/>
              <a:t>Принятие неотложных мер по предотвращению чрезвычайной ситуации, в том числе аварийной ситуации.</a:t>
            </a:r>
          </a:p>
          <a:p>
            <a:pPr algn="just"/>
            <a:endParaRPr lang="ru-RU" dirty="0"/>
          </a:p>
          <a:p>
            <a:pPr lvl="0" algn="just"/>
            <a:r>
              <a:rPr lang="ru-RU" dirty="0" smtClean="0"/>
              <a:t>5. Информирование </a:t>
            </a:r>
            <a:r>
              <a:rPr lang="ru-RU" dirty="0"/>
              <a:t>о несчастном случае </a:t>
            </a:r>
            <a:r>
              <a:rPr lang="ru-RU" dirty="0" smtClean="0"/>
              <a:t>Учредителя.</a:t>
            </a:r>
          </a:p>
          <a:p>
            <a:pPr lvl="0" algn="just"/>
            <a:r>
              <a:rPr lang="ru-RU" dirty="0" smtClean="0"/>
              <a:t> </a:t>
            </a:r>
          </a:p>
          <a:p>
            <a:pPr lvl="0" algn="just"/>
            <a:r>
              <a:rPr lang="ru-RU" dirty="0" smtClean="0"/>
              <a:t>6. При </a:t>
            </a:r>
            <a:r>
              <a:rPr lang="ru-RU" b="1" dirty="0"/>
              <a:t>групповом</a:t>
            </a:r>
            <a:r>
              <a:rPr lang="ru-RU" dirty="0"/>
              <a:t> нечастном случае, несчастном случае с </a:t>
            </a:r>
            <a:r>
              <a:rPr lang="ru-RU" dirty="0" smtClean="0"/>
              <a:t>тяжёлыми </a:t>
            </a:r>
            <a:r>
              <a:rPr lang="ru-RU" dirty="0"/>
              <a:t>повреждениями </a:t>
            </a:r>
            <a:r>
              <a:rPr lang="ru-RU" dirty="0" smtClean="0"/>
              <a:t>или </a:t>
            </a:r>
            <a:r>
              <a:rPr lang="ru-RU" dirty="0"/>
              <a:t>случае со смертельным исходом руководитель ОУ в течение суток  с того момента, когда он узнал о случившемся, обязан направить сообщение о несчастном случае </a:t>
            </a:r>
            <a:r>
              <a:rPr lang="ru-RU" dirty="0" smtClean="0"/>
              <a:t>:</a:t>
            </a:r>
            <a:endParaRPr lang="ru-RU" dirty="0"/>
          </a:p>
          <a:p>
            <a:pPr algn="just"/>
            <a:r>
              <a:rPr lang="ru-RU" dirty="0"/>
              <a:t>- в орган МВД РФ по городу Краснодару:</a:t>
            </a:r>
          </a:p>
          <a:p>
            <a:pPr algn="just"/>
            <a:r>
              <a:rPr lang="ru-RU" dirty="0"/>
              <a:t>- родителям или законным представителям пострадавшего;</a:t>
            </a:r>
          </a:p>
          <a:p>
            <a:pPr algn="just"/>
            <a:r>
              <a:rPr lang="ru-RU" dirty="0"/>
              <a:t>- Учредителю.</a:t>
            </a:r>
          </a:p>
        </p:txBody>
      </p:sp>
    </p:spTree>
    <p:extLst>
      <p:ext uri="{BB962C8B-B14F-4D97-AF65-F5344CB8AC3E}">
        <p14:creationId xmlns:p14="http://schemas.microsoft.com/office/powerpoint/2010/main" val="22672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10400" cy="563563"/>
          </a:xfrm>
        </p:spPr>
        <p:txBody>
          <a:bodyPr/>
          <a:lstStyle/>
          <a:p>
            <a:r>
              <a:rPr lang="ru-RU" sz="1800" b="1" dirty="0"/>
              <a:t>Действия руководителя образовательной организации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при </a:t>
            </a:r>
            <a:r>
              <a:rPr lang="ru-RU" sz="1800" b="1" dirty="0"/>
              <a:t>несчастном случае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83529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/>
            <a:r>
              <a:rPr lang="ru-RU" dirty="0"/>
              <a:t>Информировать департамент образования </a:t>
            </a:r>
            <a:r>
              <a:rPr lang="ru-RU" dirty="0" smtClean="0"/>
              <a:t>о </a:t>
            </a:r>
            <a:r>
              <a:rPr lang="ru-RU" dirty="0"/>
              <a:t>наступлении несчастного случая: группового (2 человека и более), тяжелого, со смертельным исходом, произошедшего </a:t>
            </a:r>
            <a:r>
              <a:rPr lang="ru-RU" b="1" dirty="0"/>
              <a:t>с обучающимися или работниками </a:t>
            </a:r>
            <a:r>
              <a:rPr lang="ru-RU" dirty="0"/>
              <a:t>образовательной организации:</a:t>
            </a:r>
          </a:p>
          <a:p>
            <a:pPr indent="630238"/>
            <a:r>
              <a:rPr lang="ru-RU" b="1" dirty="0" smtClean="0"/>
              <a:t>устно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b="1" dirty="0">
                <a:solidFill>
                  <a:srgbClr val="FF0000"/>
                </a:solidFill>
              </a:rPr>
              <a:t>в течение часа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 indent="630238"/>
            <a:r>
              <a:rPr lang="ru-RU" b="1" dirty="0" smtClean="0"/>
              <a:t>письменно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b="1" dirty="0">
                <a:solidFill>
                  <a:srgbClr val="FF0000"/>
                </a:solidFill>
              </a:rPr>
              <a:t>в течение суток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 indent="630238" algn="just"/>
            <a:r>
              <a:rPr lang="ru-RU" dirty="0" smtClean="0"/>
              <a:t>оформлять </a:t>
            </a:r>
            <a:r>
              <a:rPr lang="ru-RU" b="1" dirty="0" smtClean="0"/>
              <a:t>Акт</a:t>
            </a:r>
            <a:r>
              <a:rPr lang="ru-RU" dirty="0" smtClean="0"/>
              <a:t> </a:t>
            </a:r>
            <a:r>
              <a:rPr lang="ru-RU" dirty="0"/>
              <a:t>о расследовании и другие материалы несчастного случая – </a:t>
            </a:r>
            <a:r>
              <a:rPr lang="ru-RU" b="1" dirty="0">
                <a:solidFill>
                  <a:srgbClr val="FF0000"/>
                </a:solidFill>
              </a:rPr>
              <a:t>в течение трёх суток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indent="630238" algn="just"/>
            <a:endParaRPr lang="ru-RU" sz="900" b="1" dirty="0">
              <a:solidFill>
                <a:srgbClr val="FF0000"/>
              </a:solidFill>
            </a:endParaRPr>
          </a:p>
          <a:p>
            <a:pPr indent="630238" algn="just"/>
            <a:r>
              <a:rPr lang="ru-RU" dirty="0" smtClean="0"/>
              <a:t>Предоставлять </a:t>
            </a:r>
            <a:r>
              <a:rPr lang="ru-RU" dirty="0"/>
              <a:t>в департамент образования в течение </a:t>
            </a:r>
            <a:r>
              <a:rPr lang="ru-RU" b="1" dirty="0">
                <a:solidFill>
                  <a:srgbClr val="FF0000"/>
                </a:solidFill>
              </a:rPr>
              <a:t>трёх суток </a:t>
            </a:r>
            <a:r>
              <a:rPr lang="ru-RU" dirty="0"/>
              <a:t>после оформления акта </a:t>
            </a:r>
            <a:r>
              <a:rPr lang="ru-RU" b="1" dirty="0">
                <a:solidFill>
                  <a:srgbClr val="FF0000"/>
                </a:solidFill>
              </a:rPr>
              <a:t>отчётную информацию </a:t>
            </a:r>
            <a:r>
              <a:rPr lang="ru-RU" dirty="0"/>
              <a:t>о расследовании несчастного случая, с приложением материалов в соответствии с формами, утверждёнными </a:t>
            </a:r>
            <a:r>
              <a:rPr lang="ru-RU" dirty="0" smtClean="0"/>
              <a:t>действующими </a:t>
            </a:r>
            <a:r>
              <a:rPr lang="ru-RU" dirty="0"/>
              <a:t>нормативными документами</a:t>
            </a:r>
            <a:r>
              <a:rPr lang="ru-RU" dirty="0" smtClean="0"/>
              <a:t>.</a:t>
            </a:r>
          </a:p>
          <a:p>
            <a:pPr algn="just"/>
            <a:endParaRPr lang="ru-RU" sz="800" dirty="0"/>
          </a:p>
          <a:p>
            <a:pPr indent="630238" algn="just"/>
            <a:r>
              <a:rPr lang="ru-RU" dirty="0" smtClean="0"/>
              <a:t>Направлять </a:t>
            </a:r>
            <a:r>
              <a:rPr lang="ru-RU" dirty="0"/>
              <a:t>в течение </a:t>
            </a:r>
            <a:r>
              <a:rPr lang="ru-RU" b="1" dirty="0">
                <a:solidFill>
                  <a:srgbClr val="FF0000"/>
                </a:solidFill>
              </a:rPr>
              <a:t>1-3 суток </a:t>
            </a:r>
            <a:r>
              <a:rPr lang="ru-RU" dirty="0"/>
              <a:t>(в зависимости от степени тяжести) письменную информацию о случаях </a:t>
            </a:r>
            <a:r>
              <a:rPr lang="ru-RU" b="1" dirty="0">
                <a:solidFill>
                  <a:srgbClr val="FF0000"/>
                </a:solidFill>
              </a:rPr>
              <a:t>дорожно-транспортных происшествий </a:t>
            </a:r>
            <a:r>
              <a:rPr lang="ru-RU" dirty="0"/>
              <a:t>с обучающимися.</a:t>
            </a:r>
          </a:p>
        </p:txBody>
      </p:sp>
    </p:spTree>
    <p:extLst>
      <p:ext uri="{BB962C8B-B14F-4D97-AF65-F5344CB8AC3E}">
        <p14:creationId xmlns:p14="http://schemas.microsoft.com/office/powerpoint/2010/main" val="14620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Образец Сообщения</a:t>
            </a:r>
            <a:br>
              <a:rPr lang="ru-RU" sz="2000" dirty="0" smtClean="0"/>
            </a:br>
            <a:r>
              <a:rPr lang="ru-RU" sz="2000" dirty="0" smtClean="0"/>
              <a:t>(Приложение № 1)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125" r="-504" b="20885"/>
          <a:stretch/>
        </p:blipFill>
        <p:spPr bwMode="auto">
          <a:xfrm>
            <a:off x="2123727" y="1173036"/>
            <a:ext cx="4902077" cy="51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7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60840" cy="563563"/>
          </a:xfrm>
        </p:spPr>
        <p:txBody>
          <a:bodyPr/>
          <a:lstStyle/>
          <a:p>
            <a:r>
              <a:rPr lang="ru-RU" sz="2200" b="1" dirty="0" smtClean="0"/>
              <a:t>Организация </a:t>
            </a:r>
            <a:r>
              <a:rPr lang="ru-RU" sz="2200" b="1" dirty="0"/>
              <a:t>расследования несчастного случая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208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Состав Комиссии </a:t>
            </a:r>
            <a:r>
              <a:rPr lang="ru-RU" sz="2400" dirty="0">
                <a:solidFill>
                  <a:srgbClr val="FF0000"/>
                </a:solidFill>
              </a:rPr>
              <a:t>по расследованию несчастного </a:t>
            </a:r>
            <a:r>
              <a:rPr lang="ru-RU" sz="2400" dirty="0" smtClean="0">
                <a:solidFill>
                  <a:srgbClr val="FF0000"/>
                </a:solidFill>
              </a:rPr>
              <a:t>случая (</a:t>
            </a:r>
            <a:r>
              <a:rPr lang="ru-RU" sz="2400" dirty="0">
                <a:solidFill>
                  <a:srgbClr val="FF0000"/>
                </a:solidFill>
              </a:rPr>
              <a:t>получены лёгкие повреждения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не менее 3-х человек (</a:t>
            </a:r>
            <a:r>
              <a:rPr lang="ru-RU" sz="2000" dirty="0" err="1">
                <a:solidFill>
                  <a:srgbClr val="FF0000"/>
                </a:solidFill>
              </a:rPr>
              <a:t>д.б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нечётное количество)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sz="2400" dirty="0" smtClean="0"/>
              <a:t>-   руководитель ОО,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специалист </a:t>
            </a:r>
            <a:r>
              <a:rPr lang="ru-RU" sz="2400" dirty="0"/>
              <a:t>по охране труда, </a:t>
            </a:r>
            <a:endParaRPr lang="ru-RU" sz="2400" dirty="0" smtClean="0"/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представитель профсоюза. </a:t>
            </a:r>
          </a:p>
          <a:p>
            <a:pPr algn="just"/>
            <a:r>
              <a:rPr lang="ru-RU" sz="2400" dirty="0" smtClean="0"/>
              <a:t>       Состав </a:t>
            </a:r>
            <a:r>
              <a:rPr lang="ru-RU" sz="2400" dirty="0"/>
              <a:t>Комиссии утверждается распорядительным актом руководителя </a:t>
            </a:r>
            <a:r>
              <a:rPr lang="ru-RU" sz="2400" dirty="0" smtClean="0"/>
              <a:t>ОО. </a:t>
            </a:r>
          </a:p>
          <a:p>
            <a:pPr algn="just"/>
            <a:r>
              <a:rPr lang="ru-RU" sz="2400" dirty="0" smtClean="0"/>
              <a:t>Расследование </a:t>
            </a:r>
            <a:r>
              <a:rPr lang="ru-RU" sz="2400" dirty="0"/>
              <a:t>проводится в течение </a:t>
            </a:r>
            <a:r>
              <a:rPr lang="ru-RU" sz="2400" dirty="0">
                <a:solidFill>
                  <a:srgbClr val="FF0000"/>
                </a:solidFill>
              </a:rPr>
              <a:t>3-х календарных дней с момента происшествия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10400" cy="563563"/>
          </a:xfrm>
        </p:spPr>
        <p:txBody>
          <a:bodyPr/>
          <a:lstStyle/>
          <a:p>
            <a:r>
              <a:rPr lang="ru-RU" sz="2000" b="1" dirty="0" smtClean="0"/>
              <a:t>Комиссия </a:t>
            </a:r>
            <a:r>
              <a:rPr lang="ru-RU" sz="2000" b="1" dirty="0"/>
              <a:t>при расследовании несчастного </a:t>
            </a:r>
            <a:r>
              <a:rPr lang="ru-RU" sz="2000" b="1" dirty="0" smtClean="0"/>
              <a:t>случая ОБЯЗАНА: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0756" y="1124744"/>
            <a:ext cx="8409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 </a:t>
            </a:r>
            <a:r>
              <a:rPr lang="ru-RU" sz="1600" dirty="0" smtClean="0"/>
              <a:t>         1. Получить </a:t>
            </a:r>
            <a:r>
              <a:rPr lang="ru-RU" sz="1600" dirty="0"/>
              <a:t>письменные объяснения от </a:t>
            </a:r>
            <a:r>
              <a:rPr lang="ru-RU" sz="1600" dirty="0" smtClean="0"/>
              <a:t>должностного </a:t>
            </a:r>
            <a:r>
              <a:rPr lang="ru-RU" sz="1600" dirty="0"/>
              <a:t>лица, проводившего учебное занятие (мероприятие), во время которого произошел несчастный случай.</a:t>
            </a:r>
          </a:p>
          <a:p>
            <a:pPr lvl="0"/>
            <a:r>
              <a:rPr lang="ru-RU" sz="1600" dirty="0" smtClean="0"/>
              <a:t>          2. Составить </a:t>
            </a:r>
            <a:r>
              <a:rPr lang="ru-RU" sz="1600" dirty="0"/>
              <a:t>протокол опроса очевидцев несчастного </a:t>
            </a:r>
            <a:r>
              <a:rPr lang="ru-RU" sz="1600" dirty="0" smtClean="0"/>
              <a:t>случая, должностного лица, проводившего занятие (мероприятие).</a:t>
            </a:r>
          </a:p>
          <a:p>
            <a:pPr lvl="0"/>
            <a:r>
              <a:rPr lang="ru-RU" sz="1600" dirty="0" smtClean="0"/>
              <a:t>(</a:t>
            </a:r>
            <a:r>
              <a:rPr lang="ru-RU" sz="1600" dirty="0"/>
              <a:t>в Порядке есть образец протокола опроса - Приложение № 2</a:t>
            </a:r>
            <a:r>
              <a:rPr lang="ru-RU" sz="1600" dirty="0" smtClean="0"/>
              <a:t>).</a:t>
            </a:r>
          </a:p>
          <a:p>
            <a:pPr lvl="0"/>
            <a:endParaRPr lang="ru-RU" sz="1400" dirty="0"/>
          </a:p>
          <a:p>
            <a:pPr lvl="0"/>
            <a:endParaRPr lang="ru-RU" sz="1400" dirty="0" smtClean="0"/>
          </a:p>
          <a:p>
            <a:pPr lvl="0"/>
            <a:endParaRPr lang="ru-RU" sz="1400" dirty="0"/>
          </a:p>
          <a:p>
            <a:pPr lvl="0"/>
            <a:endParaRPr lang="ru-RU" sz="1400" dirty="0" smtClean="0"/>
          </a:p>
          <a:p>
            <a:pPr lvl="0"/>
            <a:endParaRPr lang="ru-RU" sz="1400" dirty="0"/>
          </a:p>
          <a:p>
            <a:pPr lvl="0"/>
            <a:endParaRPr lang="ru-RU" sz="1400" dirty="0" smtClean="0"/>
          </a:p>
          <a:p>
            <a:pPr lvl="0"/>
            <a:endParaRPr lang="ru-RU" sz="1400" dirty="0"/>
          </a:p>
          <a:p>
            <a:pPr lvl="0"/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12137"/>
            <a:ext cx="2952328" cy="418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512137"/>
            <a:ext cx="2880320" cy="409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3208</TotalTime>
  <Words>1159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Презентация PowerPoint</vt:lpstr>
      <vt:lpstr>Нормативные документы  при расследовании несчастных случаев</vt:lpstr>
      <vt:lpstr>Приказ Министерства образования и науки РФ  от 27.06.2017 № 602</vt:lpstr>
      <vt:lpstr>Расследование и учёт несчастных случаев</vt:lpstr>
      <vt:lpstr>Действия руководителя образовательной организации  при несчастном случае </vt:lpstr>
      <vt:lpstr>Действия руководителя образовательной организации  при несчастном случае </vt:lpstr>
      <vt:lpstr>Образец Сообщения (Приложение № 1)</vt:lpstr>
      <vt:lpstr>Организация расследования несчастного случая </vt:lpstr>
      <vt:lpstr>Комиссия при расследовании несчастного случая ОБЯЗАНА: </vt:lpstr>
      <vt:lpstr>Порядок работы Комиссии при расследовании несчастного случая </vt:lpstr>
      <vt:lpstr>Учетная форма № 315 - у</vt:lpstr>
      <vt:lpstr>Порядок работы Комиссии при расследовании несчастного случая </vt:lpstr>
      <vt:lpstr>Акт о расследовании несчастного случая </vt:lpstr>
      <vt:lpstr>Несчастные случаи,  не связанные с образовательной  деятельностью</vt:lpstr>
      <vt:lpstr>Акт о расследовании несчастного случая </vt:lpstr>
      <vt:lpstr>Журнал регистрации несчастных случаев в ОО</vt:lpstr>
      <vt:lpstr>Порядок предоставления отчётов о несчастных случаях с обучающимися</vt:lpstr>
      <vt:lpstr>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Максутова Екатерина Рашидовна</dc:creator>
  <cp:lastModifiedBy>Кириченко Елена Александровна</cp:lastModifiedBy>
  <cp:revision>312</cp:revision>
  <cp:lastPrinted>2020-10-29T13:55:13Z</cp:lastPrinted>
  <dcterms:created xsi:type="dcterms:W3CDTF">2014-04-15T13:03:34Z</dcterms:created>
  <dcterms:modified xsi:type="dcterms:W3CDTF">2021-10-25T15:02:32Z</dcterms:modified>
</cp:coreProperties>
</file>