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9" r:id="rId8"/>
    <p:sldId id="268" r:id="rId9"/>
    <p:sldId id="270" r:id="rId10"/>
    <p:sldId id="271" r:id="rId11"/>
    <p:sldId id="272" r:id="rId12"/>
    <p:sldId id="273" r:id="rId13"/>
    <p:sldId id="260" r:id="rId14"/>
    <p:sldId id="267" r:id="rId15"/>
    <p:sldId id="266" r:id="rId16"/>
    <p:sldId id="276" r:id="rId17"/>
    <p:sldId id="275" r:id="rId18"/>
    <p:sldId id="259" r:id="rId19"/>
    <p:sldId id="278" r:id="rId20"/>
    <p:sldId id="27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18BFAD8-65A6-4458-9F95-AE1A5E8D001A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1B85B9-BDCA-4CB4-9898-2F2F097AFF3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nterneturok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ite.bilet.worldskill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sobr.t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59920" cy="50133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образовательной деятельности при реализации программ общего образования с применением электронного обучения, дистанционных образовательных технологий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7632848" cy="1613824"/>
          </a:xfrm>
        </p:spPr>
        <p:txBody>
          <a:bodyPr/>
          <a:lstStyle/>
          <a:p>
            <a:pPr algn="r"/>
            <a:r>
              <a:rPr lang="ru-RU" dirty="0" smtClean="0"/>
              <a:t>Старченко Л.П., </a:t>
            </a:r>
          </a:p>
          <a:p>
            <a:pPr algn="r"/>
            <a:r>
              <a:rPr lang="ru-RU" dirty="0" smtClean="0"/>
              <a:t>Начальник отдела МКУ КНМЦ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5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Сайт </a:t>
            </a:r>
            <a:r>
              <a:rPr lang="ru-RU" b="1" dirty="0">
                <a:solidFill>
                  <a:schemeClr val="tx1"/>
                </a:solidFill>
                <a:effectLst/>
                <a:hlinkClick r:id="rId2"/>
              </a:rPr>
              <a:t>interneturok.ru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Старченко\Desktop\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4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портал </a:t>
            </a:r>
            <a:r>
              <a:rPr lang="ru-RU" b="1" dirty="0">
                <a:effectLst/>
              </a:rPr>
              <a:t>"</a:t>
            </a:r>
            <a:r>
              <a:rPr lang="ru-RU" b="1" u="sng" dirty="0">
                <a:effectLst/>
                <a:hlinkClick r:id="rId2"/>
              </a:rPr>
              <a:t>Билет в будущее</a:t>
            </a:r>
            <a:r>
              <a:rPr lang="ru-RU" b="1" dirty="0">
                <a:effectLst/>
              </a:rPr>
              <a:t>"</a:t>
            </a:r>
            <a:endParaRPr lang="ru-RU" dirty="0"/>
          </a:p>
        </p:txBody>
      </p:sp>
      <p:pic>
        <p:nvPicPr>
          <p:cNvPr id="12290" name="Picture 2" descr="C:\Users\Старченко\Desktop\бб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8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канал</a:t>
            </a:r>
            <a:r>
              <a:rPr lang="ru-RU" dirty="0">
                <a:effectLst/>
              </a:rPr>
              <a:t> </a:t>
            </a:r>
            <a:r>
              <a:rPr lang="ru-RU" b="1" u="sng" dirty="0" err="1">
                <a:effectLst/>
                <a:hlinkClick r:id="rId2"/>
              </a:rPr>
              <a:t>Мособртв</a:t>
            </a:r>
            <a:endParaRPr lang="ru-RU" dirty="0"/>
          </a:p>
        </p:txBody>
      </p:sp>
      <p:pic>
        <p:nvPicPr>
          <p:cNvPr id="13314" name="Picture 2" descr="C:\Users\Старченко\Desktop\тв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2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РЕШУ ЕГЭ и РЕШУ ОГЭ </a:t>
            </a:r>
            <a:endParaRPr lang="ru-RU" dirty="0"/>
          </a:p>
        </p:txBody>
      </p:sp>
      <p:pic>
        <p:nvPicPr>
          <p:cNvPr id="3074" name="Picture 2" descr="C:\Users\Старченко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24744"/>
            <a:ext cx="5369148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тарченко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70" y="3140968"/>
            <a:ext cx="5433330" cy="348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7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Яндекс.Учебник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pic>
        <p:nvPicPr>
          <p:cNvPr id="7170" name="Picture 2" descr="C:\Users\Старченко\Desktop\ян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" y="1196752"/>
            <a:ext cx="870496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0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Московская электронная </a:t>
            </a:r>
            <a:r>
              <a:rPr lang="ru-RU" b="1" dirty="0" smtClean="0">
                <a:effectLst/>
              </a:rPr>
              <a:t>школа- МЭШ</a:t>
            </a:r>
            <a:endParaRPr lang="ru-RU" dirty="0"/>
          </a:p>
        </p:txBody>
      </p:sp>
      <p:pic>
        <p:nvPicPr>
          <p:cNvPr id="5122" name="Picture 2" descr="C:\Users\Старченко\Desktop\мэш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Обучение в социальных сетях «Одноклассники» и «</a:t>
            </a:r>
            <a:r>
              <a:rPr lang="ru-RU" b="1" dirty="0" err="1">
                <a:effectLst/>
              </a:rPr>
              <a:t>ВКонтакте</a:t>
            </a:r>
            <a:r>
              <a:rPr lang="ru-RU" b="1" dirty="0"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ru-RU" dirty="0" smtClean="0"/>
              <a:t>Школы </a:t>
            </a:r>
            <a:r>
              <a:rPr lang="ru-RU" dirty="0"/>
              <a:t>могут запустить дистанционное обучение через эти </a:t>
            </a:r>
            <a:r>
              <a:rPr lang="ru-RU" dirty="0" err="1"/>
              <a:t>соцсети</a:t>
            </a:r>
            <a:r>
              <a:rPr lang="ru-RU" dirty="0"/>
              <a:t>, используя готовый набор </a:t>
            </a:r>
            <a:r>
              <a:rPr lang="ru-RU" dirty="0" smtClean="0"/>
              <a:t>инструментов.</a:t>
            </a:r>
          </a:p>
          <a:p>
            <a:r>
              <a:rPr lang="ru-RU" dirty="0" smtClean="0"/>
              <a:t>Закрытые </a:t>
            </a:r>
            <a:r>
              <a:rPr lang="ru-RU" dirty="0"/>
              <a:t>или публичные сообщества и чаты для класса, группы и предмета. В сообществах можно не только публиковать записи с важной информацией и участвовать в обсуждениях, но и хранить учебные документы, конспекты, учебники.</a:t>
            </a:r>
          </a:p>
          <a:p>
            <a:r>
              <a:rPr lang="ru-RU" dirty="0" smtClean="0"/>
              <a:t>Прямые </a:t>
            </a:r>
            <a:r>
              <a:rPr lang="ru-RU" dirty="0"/>
              <a:t>трансляции лекций и уроков, запись видео, </a:t>
            </a:r>
            <a:r>
              <a:rPr lang="ru-RU" dirty="0" err="1"/>
              <a:t>вебинары</a:t>
            </a:r>
            <a:r>
              <a:rPr lang="ru-RU" dirty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Дистанционные </a:t>
            </a:r>
            <a:r>
              <a:rPr lang="ru-RU" dirty="0" err="1"/>
              <a:t>видеоуроки</a:t>
            </a:r>
            <a:r>
              <a:rPr lang="ru-RU" dirty="0"/>
              <a:t>. </a:t>
            </a:r>
            <a:r>
              <a:rPr lang="ru-RU" dirty="0" err="1"/>
              <a:t>Соцсети</a:t>
            </a:r>
            <a:r>
              <a:rPr lang="ru-RU" dirty="0"/>
              <a:t> поддерживают групповые звонки, в которых может участвовать до 100 человек, а также демонстрацию экрана компьютера и смартфона.</a:t>
            </a:r>
          </a:p>
          <a:p>
            <a:r>
              <a:rPr lang="ru-RU" dirty="0" smtClean="0"/>
              <a:t>Размещение </a:t>
            </a:r>
            <a:r>
              <a:rPr lang="ru-RU" dirty="0"/>
              <a:t>учебных материалов: документов (презентаций, файлов, таблиц), картинок, аудио, видео.</a:t>
            </a:r>
          </a:p>
          <a:p>
            <a:r>
              <a:rPr lang="ru-RU" dirty="0" smtClean="0"/>
              <a:t> </a:t>
            </a:r>
            <a:r>
              <a:rPr lang="ru-RU" dirty="0"/>
              <a:t>Готовые приложения внутри </a:t>
            </a:r>
            <a:r>
              <a:rPr lang="ru-RU" dirty="0" err="1"/>
              <a:t>соцсетей</a:t>
            </a:r>
            <a:r>
              <a:rPr lang="ru-RU" dirty="0"/>
              <a:t> (тесты, анкеты и др.). </a:t>
            </a:r>
            <a:r>
              <a:rPr lang="ru-RU" dirty="0" err="1"/>
              <a:t>Соцсети</a:t>
            </a:r>
            <a:r>
              <a:rPr lang="ru-RU" dirty="0"/>
              <a:t> также позволяют разрабатывать собственные инструменты на платформах мини-приложений.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52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72896" cy="135416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/>
              </a:rPr>
              <a:t>GeekBrains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(</a:t>
            </a:r>
            <a:r>
              <a:rPr lang="ru-RU" sz="3600" dirty="0">
                <a:effectLst/>
              </a:rPr>
              <a:t>образовательный портал по обучению программированию</a:t>
            </a:r>
            <a:r>
              <a:rPr lang="ru-RU" dirty="0">
                <a:effectLst/>
              </a:rPr>
              <a:t>)</a:t>
            </a:r>
            <a:endParaRPr lang="ru-RU" dirty="0"/>
          </a:p>
        </p:txBody>
      </p:sp>
      <p:pic>
        <p:nvPicPr>
          <p:cNvPr id="6146" name="Picture 2" descr="C:\Users\Старченко\Desktop\Безымянный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345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Skillbox</a:t>
            </a:r>
            <a:endParaRPr lang="ru-RU" b="1" dirty="0"/>
          </a:p>
        </p:txBody>
      </p:sp>
      <p:pic>
        <p:nvPicPr>
          <p:cNvPr id="2050" name="Picture 2" descr="C:\Users\Старченко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15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effectLst/>
              </a:rPr>
              <a:t>Министерство просвещения Российской Федерации разместило </a:t>
            </a:r>
            <a:r>
              <a:rPr lang="ru-RU" sz="2000" dirty="0" err="1">
                <a:effectLst/>
              </a:rPr>
              <a:t>инфографику</a:t>
            </a:r>
            <a:r>
              <a:rPr lang="ru-RU" sz="2000" dirty="0">
                <a:effectLst/>
              </a:rPr>
              <a:t> с рекомендациями для школьников </a:t>
            </a:r>
            <a:r>
              <a:rPr lang="ru-RU" sz="2000" dirty="0" smtClean="0">
                <a:effectLst/>
              </a:rPr>
              <a:t>по </a:t>
            </a:r>
            <a:r>
              <a:rPr lang="ru-RU" sz="2000" dirty="0">
                <a:effectLst/>
              </a:rPr>
              <a:t>ведению здорового образа жизни в период каникул и дистанционного обучения.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23127"/>
            <a:ext cx="7416824" cy="529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3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Электронное обучение</a:t>
            </a:r>
            <a:r>
              <a:rPr lang="ru-RU" dirty="0"/>
              <a:t>  - это организация образовательной деятельности с применением содержащейся в базах данных и используемой при реализации образовательных программ информации и обеспечивающих ее обработку информационных технологий, технических средств, а также информационно-телекоммуникационных сетей, обеспечивающих передачу по линиям связи указанной информации, взаимодействие обучающихся и педагогических работников.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372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Горячая линия для учителей: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Техническое сопровождение:</a:t>
            </a:r>
          </a:p>
          <a:p>
            <a:pPr marL="82296" indent="0">
              <a:buNone/>
            </a:pPr>
            <a:r>
              <a:rPr lang="ru-RU" dirty="0" err="1" smtClean="0"/>
              <a:t>Гергалов</a:t>
            </a:r>
            <a:r>
              <a:rPr lang="ru-RU" dirty="0" smtClean="0"/>
              <a:t>  Виталий Викторович: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89528767676</a:t>
            </a:r>
          </a:p>
          <a:p>
            <a:r>
              <a:rPr lang="ru-RU" b="1" dirty="0" smtClean="0"/>
              <a:t>Методическое сопровождение:</a:t>
            </a:r>
          </a:p>
          <a:p>
            <a:pPr>
              <a:buFontTx/>
              <a:buChar char="-"/>
            </a:pPr>
            <a:r>
              <a:rPr lang="ru-RU" dirty="0" smtClean="0"/>
              <a:t>Старченко Лариса Петровна: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89184977799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Саркисян Оксана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лександровна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89180346225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Гофербер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Александровна: 89184188793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Специалисты МКУ КНМЦ по предметам: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88612592179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63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240848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Дистанционные образовательные технологии</a:t>
            </a:r>
            <a:r>
              <a:rPr lang="ru-RU" dirty="0"/>
              <a:t> — это образовательные технологии, которые реализуются в основном с применением информационно-телекоммуникационных сетей при опосредованном взаимодействии обучающихся и педагогических работников (на расстоянии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41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школе перейти на дистанционное онлайн- обучение?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2776"/>
            <a:ext cx="7848872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Утвердить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локальный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акт (приказ, положение) об организации дистанционного обучения. В том числе в нем должен быть определен порядок индивидуальных консультаций и проведения контрольных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Провести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ониторинг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готовности и детей и педагогов к обучению с применением электронных и дистанционных технологий.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Утвердить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расписание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занятий на каждый день по каждому предмету. При этом самостоятельно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определя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ется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соотношение объема занятий, проводимых путем непосредственного взаимодействия педагогического работника с обучающимся, в том числе с применением электронного обучения, дистанционных образовательных технологий.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Ознакомить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учеников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их родителей с новым форматом работы: с расписанием занятий, графиком контрольных, консультаций.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Обеспечить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выставление оценок в электронной форме.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Получить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подтверждение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выбор дистанционного обучения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Внести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корректировк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календарно-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тематическо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планировани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(форма, средства).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Организовывает занятия, консультации,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школьном портале или другой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образовательной цифровой платформе (например РЭШ) 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Скайпа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ZOOM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Создать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библиотеку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простейши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"нужные для обучающихся ресурсы и задания". А еще - выражать свое отношение к работам школьников в виде текстовых или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аудиорецензий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устных онлайн-консультаций.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Ежедневный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мониторит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актическ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присутств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учащихся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занятиях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дистанционно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болеет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необходимости допускается интеграция форм обучения, например очного и электронного.</a:t>
            </a:r>
          </a:p>
        </p:txBody>
      </p:sp>
    </p:spTree>
    <p:extLst>
      <p:ext uri="{BB962C8B-B14F-4D97-AF65-F5344CB8AC3E}">
        <p14:creationId xmlns:p14="http://schemas.microsoft.com/office/powerpoint/2010/main" val="116997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Советы </a:t>
            </a:r>
            <a:r>
              <a:rPr lang="ru-RU" b="1" dirty="0"/>
              <a:t>для учителей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1. Провести мониторинг: есть ли у всех интернет, гаджеты, необходимые для обучения онлайн приложения. </a:t>
            </a: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возможности </a:t>
            </a:r>
            <a:r>
              <a:rPr lang="ru-RU" dirty="0"/>
              <a:t>все подключить-установить.</a:t>
            </a:r>
          </a:p>
          <a:p>
            <a:pPr marL="0" indent="0">
              <a:buNone/>
            </a:pPr>
            <a:r>
              <a:rPr lang="ru-RU" dirty="0"/>
              <a:t>2. Адаптировать расписание под онлайн-формат. 5-6 часов за компьютером для ребенка - недопустимая нагрузка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/>
              <a:t>Для обучающихся одной параллели/одного класса определить единый набор приложений по всем предметам, использовать единую схему выдачи заданий и получения результатов их выполнения по всем предметам.  </a:t>
            </a:r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dirty="0"/>
              <a:t> Устраивать </a:t>
            </a:r>
            <a:r>
              <a:rPr lang="ru-RU" dirty="0" err="1"/>
              <a:t>вебинары</a:t>
            </a:r>
            <a:r>
              <a:rPr lang="ru-RU" dirty="0"/>
              <a:t> и виртуальные беседы с классом - хотя бы несколько раз в неделю. Отправка </a:t>
            </a:r>
            <a:r>
              <a:rPr lang="ru-RU" b="1" dirty="0" smtClean="0"/>
              <a:t>только домашней </a:t>
            </a:r>
            <a:r>
              <a:rPr lang="ru-RU" b="1" dirty="0"/>
              <a:t>работы </a:t>
            </a:r>
            <a:r>
              <a:rPr lang="ru-RU" dirty="0"/>
              <a:t>по почте - точно неэффективна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dirty="0"/>
              <a:t> Наладить обратную связь с </a:t>
            </a:r>
            <a:r>
              <a:rPr lang="ru-RU" dirty="0" smtClean="0"/>
              <a:t>детьми и родителями: </a:t>
            </a:r>
            <a:r>
              <a:rPr lang="ru-RU" dirty="0"/>
              <a:t>по электронной почте или электронному дневнику.</a:t>
            </a:r>
          </a:p>
          <a:p>
            <a:pPr marL="0" indent="0">
              <a:buNone/>
            </a:pPr>
            <a:r>
              <a:rPr lang="ru-RU" dirty="0" smtClean="0"/>
              <a:t>6.</a:t>
            </a:r>
            <a:r>
              <a:rPr lang="ru-RU" dirty="0"/>
              <a:t> Снять эффект </a:t>
            </a:r>
            <a:r>
              <a:rPr lang="ru-RU" dirty="0" smtClean="0"/>
              <a:t>изоляции</a:t>
            </a:r>
            <a:r>
              <a:rPr lang="en-US" dirty="0" smtClean="0"/>
              <a:t>: </a:t>
            </a:r>
            <a:r>
              <a:rPr lang="en-US" dirty="0" err="1" smtClean="0"/>
              <a:t>организовать</a:t>
            </a:r>
            <a:r>
              <a:rPr lang="ru-RU" dirty="0" smtClean="0"/>
              <a:t> </a:t>
            </a:r>
            <a:r>
              <a:rPr lang="ru-RU" dirty="0"/>
              <a:t>групповые задания для учеников, например, в общих чатах в мессенджерах или онлайн-документах с общим доступом.</a:t>
            </a:r>
          </a:p>
          <a:p>
            <a:pPr marL="0" indent="0">
              <a:buNone/>
            </a:pPr>
            <a:r>
              <a:rPr lang="ru-RU" dirty="0" smtClean="0"/>
              <a:t>7.</a:t>
            </a:r>
            <a:r>
              <a:rPr lang="ru-RU" dirty="0"/>
              <a:t> Установить связь с </a:t>
            </a:r>
            <a:r>
              <a:rPr lang="ru-RU" dirty="0" smtClean="0"/>
              <a:t>родителями</a:t>
            </a:r>
            <a:r>
              <a:rPr lang="en-US" dirty="0" smtClean="0"/>
              <a:t>, </a:t>
            </a:r>
            <a:r>
              <a:rPr lang="ru-RU" dirty="0" smtClean="0"/>
              <a:t> </a:t>
            </a:r>
            <a:r>
              <a:rPr lang="ru-RU" dirty="0"/>
              <a:t>объяснить, как они могут контролировать обучение детей.</a:t>
            </a:r>
          </a:p>
          <a:p>
            <a:pPr marL="0" indent="0">
              <a:buNone/>
            </a:pPr>
            <a:r>
              <a:rPr lang="ru-RU" b="1" dirty="0" smtClean="0"/>
              <a:t>8.</a:t>
            </a:r>
            <a:r>
              <a:rPr lang="ru-RU" dirty="0"/>
              <a:t> Больше внимания </a:t>
            </a:r>
            <a:r>
              <a:rPr lang="ru-RU" dirty="0" smtClean="0"/>
              <a:t>рефлексии</a:t>
            </a:r>
            <a:r>
              <a:rPr lang="en-US" dirty="0" smtClean="0"/>
              <a:t>: </a:t>
            </a:r>
            <a:r>
              <a:rPr lang="ru-RU" dirty="0" smtClean="0"/>
              <a:t> </a:t>
            </a:r>
            <a:r>
              <a:rPr lang="ru-RU" dirty="0"/>
              <a:t>что получается, что нужно изменить - это можно спросить у учеников и родителей через онлайн-опросы.</a:t>
            </a:r>
          </a:p>
          <a:p>
            <a:pPr marL="0" indent="0">
              <a:buNone/>
            </a:pPr>
            <a:r>
              <a:rPr lang="ru-RU" b="1" dirty="0" smtClean="0"/>
              <a:t>9</a:t>
            </a:r>
            <a:r>
              <a:rPr lang="ru-RU" b="1" dirty="0"/>
              <a:t>.</a:t>
            </a:r>
            <a:r>
              <a:rPr lang="ru-RU" dirty="0"/>
              <a:t> Классным руководителям нужно собрать данные об электронной почте, о наличии электронных устройств у учеников и их родителей.</a:t>
            </a:r>
          </a:p>
          <a:p>
            <a:pPr marL="0" indent="0">
              <a:buNone/>
            </a:pPr>
            <a:r>
              <a:rPr lang="ru-RU" b="1" dirty="0"/>
              <a:t>10.</a:t>
            </a:r>
            <a:r>
              <a:rPr lang="ru-RU" dirty="0"/>
              <a:t> Учителя - предметники могут собирать банк живых </a:t>
            </a:r>
            <a:r>
              <a:rPr lang="ru-RU" dirty="0" err="1"/>
              <a:t>видеоуроков</a:t>
            </a:r>
            <a:r>
              <a:rPr lang="ru-RU" dirty="0"/>
              <a:t>, записывать свои занятия и отправлять их ученикам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11. </a:t>
            </a:r>
            <a:r>
              <a:rPr lang="ru-RU" dirty="0"/>
              <a:t>Учителя - предметники </a:t>
            </a:r>
            <a:r>
              <a:rPr lang="ru-RU" b="1" dirty="0" smtClean="0"/>
              <a:t>открывают адрес электронной почты </a:t>
            </a:r>
            <a:r>
              <a:rPr lang="ru-RU" dirty="0" smtClean="0"/>
              <a:t>только для электронного и  дистанционного обучения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3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Российская электронная </a:t>
            </a:r>
            <a:r>
              <a:rPr lang="ru-RU" b="1" dirty="0" smtClean="0">
                <a:effectLst/>
              </a:rPr>
              <a:t>школа- РЭШ</a:t>
            </a:r>
            <a:endParaRPr lang="ru-RU" b="1" dirty="0"/>
          </a:p>
        </p:txBody>
      </p:sp>
      <p:pic>
        <p:nvPicPr>
          <p:cNvPr id="4098" name="Picture 2" descr="C:\Users\Старченко\Desktop\РЭШ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80648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8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/>
              </a:rPr>
              <a:t>Якласс</a:t>
            </a:r>
            <a:r>
              <a:rPr lang="ru-RU" b="1" dirty="0" smtClean="0">
                <a:effectLst/>
              </a:rPr>
              <a:t> </a:t>
            </a:r>
            <a:br>
              <a:rPr lang="ru-RU" b="1" dirty="0" smtClean="0">
                <a:effectLst/>
              </a:rPr>
            </a:br>
            <a:r>
              <a:rPr lang="ru-RU" sz="2200" dirty="0">
                <a:effectLst/>
              </a:rPr>
              <a:t>23 марта </a:t>
            </a:r>
            <a:r>
              <a:rPr lang="ru-RU" sz="2200" dirty="0" err="1">
                <a:effectLst/>
              </a:rPr>
              <a:t>вебин</a:t>
            </a:r>
            <a:r>
              <a:rPr lang="ru-RU" sz="2200" dirty="0" err="1" smtClean="0">
                <a:effectLst/>
              </a:rPr>
              <a:t>ар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регионального представителя: https://www.youtube.com/watch?v=3wEVXihgRDQ&amp;feature=youtu.be  </a:t>
            </a:r>
          </a:p>
        </p:txBody>
      </p:sp>
      <p:pic>
        <p:nvPicPr>
          <p:cNvPr id="9218" name="Picture 2" descr="C:\Users\Старченко\Desktop\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07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Учи.ру</a:t>
            </a:r>
            <a:endParaRPr lang="ru-RU" dirty="0"/>
          </a:p>
        </p:txBody>
      </p:sp>
      <p:pic>
        <p:nvPicPr>
          <p:cNvPr id="8194" name="Picture 2" descr="C:\Users\Старченко\Desktop\уч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0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178621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Издательства </a:t>
            </a:r>
            <a:r>
              <a:rPr lang="ru-RU" dirty="0">
                <a:effectLst/>
              </a:rPr>
              <a:t>«Просвещение», «Дрофа», «</a:t>
            </a:r>
            <a:r>
              <a:rPr lang="ru-RU" dirty="0" err="1">
                <a:effectLst/>
              </a:rPr>
              <a:t>Вентана</a:t>
            </a:r>
            <a:r>
              <a:rPr lang="ru-RU" dirty="0">
                <a:effectLst/>
              </a:rPr>
              <a:t>-Граф», </a:t>
            </a:r>
            <a:r>
              <a:rPr lang="ru-RU" dirty="0" smtClean="0">
                <a:effectLst/>
              </a:rPr>
              <a:t>«Русское слово» </a:t>
            </a:r>
            <a:endParaRPr lang="ru-RU" dirty="0"/>
          </a:p>
        </p:txBody>
      </p:sp>
      <p:pic>
        <p:nvPicPr>
          <p:cNvPr id="10242" name="Picture 2" descr="C:\Users\Старченко\Desktop\пр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57606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тарченко\Desktop\к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7" y="3573016"/>
            <a:ext cx="558394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44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548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Организация образовательной деятельности при реализации программ общего образования с применением электронного обучения, дистанционных образовательных технологий   </vt:lpstr>
      <vt:lpstr>Презентация PowerPoint</vt:lpstr>
      <vt:lpstr>Презентация PowerPoint</vt:lpstr>
      <vt:lpstr>Как школе перейти на дистанционное онлайн- обучение?</vt:lpstr>
      <vt:lpstr> Советы для учителей </vt:lpstr>
      <vt:lpstr>Российская электронная школа- РЭШ</vt:lpstr>
      <vt:lpstr>Якласс  23 марта вебинар регионального представителя: https://www.youtube.com/watch?v=3wEVXihgRDQ&amp;feature=youtu.be  </vt:lpstr>
      <vt:lpstr>Учи.ру</vt:lpstr>
      <vt:lpstr>Издательства «Просвещение», «Дрофа», «Вентана-Граф», «Русское слово» </vt:lpstr>
      <vt:lpstr>Сайт interneturok.ru</vt:lpstr>
      <vt:lpstr>портал "Билет в будущее"</vt:lpstr>
      <vt:lpstr>канал Мособртв</vt:lpstr>
      <vt:lpstr>РЕШУ ЕГЭ и РЕШУ ОГЭ </vt:lpstr>
      <vt:lpstr>Яндекс.Учебник </vt:lpstr>
      <vt:lpstr>Московская электронная школа- МЭШ</vt:lpstr>
      <vt:lpstr>Обучение в социальных сетях «Одноклассники» и «ВКонтакте» </vt:lpstr>
      <vt:lpstr>GeekBrains (образовательный портал по обучению программированию)</vt:lpstr>
      <vt:lpstr>Skillbox</vt:lpstr>
      <vt:lpstr>Министерство просвещения Российской Федерации разместило инфографику с рекомендациями для школьников по ведению здорового образа жизни в период каникул и дистанционного обучения.</vt:lpstr>
      <vt:lpstr>Горячая линия для учителей: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Старченко</dc:creator>
  <cp:lastModifiedBy>Петрова Татьяна Алексеевна</cp:lastModifiedBy>
  <cp:revision>31</cp:revision>
  <cp:lastPrinted>2020-03-24T05:59:35Z</cp:lastPrinted>
  <dcterms:created xsi:type="dcterms:W3CDTF">2020-03-23T10:37:04Z</dcterms:created>
  <dcterms:modified xsi:type="dcterms:W3CDTF">2020-03-30T09:24:18Z</dcterms:modified>
</cp:coreProperties>
</file>